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sldIdLst>
    <p:sldId id="256" r:id="rId2"/>
    <p:sldId id="282" r:id="rId3"/>
    <p:sldId id="283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6" r:id="rId13"/>
    <p:sldId id="267" r:id="rId14"/>
    <p:sldId id="288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86" r:id="rId23"/>
    <p:sldId id="285" r:id="rId24"/>
    <p:sldId id="275" r:id="rId25"/>
    <p:sldId id="277" r:id="rId26"/>
    <p:sldId id="276" r:id="rId27"/>
    <p:sldId id="279" r:id="rId28"/>
    <p:sldId id="289" r:id="rId29"/>
    <p:sldId id="280" r:id="rId30"/>
  </p:sldIdLst>
  <p:sldSz cx="16256000" cy="9144000"/>
  <p:notesSz cx="7559675" cy="10691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D3D"/>
    <a:srgbClr val="038BFA"/>
    <a:srgbClr val="2358A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6" y="-44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view3D>
      <c:rAngAx val="1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label 0</c:f>
              <c:strCache>
                <c:ptCount val="1"/>
                <c:pt idx="0">
                  <c:v>Patients rassurrés ou très rassurés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</c:spPr>
          <c:cat>
            <c:strRef>
              <c:f>categories</c:f>
              <c:strCache>
                <c:ptCount val="2"/>
                <c:pt idx="0">
                  <c:v>contrôle</c:v>
                </c:pt>
                <c:pt idx="1">
                  <c:v>OCS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3.0</c:v>
                </c:pt>
                <c:pt idx="1">
                  <c:v>7.0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Autres réponses</c:v>
                </c:pt>
              </c:strCache>
            </c:strRef>
          </c:tx>
          <c:spPr>
            <a:solidFill>
              <a:srgbClr val="DDDDDD"/>
            </a:solidFill>
            <a:ln>
              <a:noFill/>
            </a:ln>
          </c:spPr>
          <c:cat>
            <c:strRef>
              <c:f>categories</c:f>
              <c:strCache>
                <c:ptCount val="2"/>
                <c:pt idx="0">
                  <c:v>contrôle</c:v>
                </c:pt>
                <c:pt idx="1">
                  <c:v>OCS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7.0</c:v>
                </c:pt>
                <c:pt idx="1">
                  <c:v>3.0</c:v>
                </c:pt>
              </c:numCache>
            </c:numRef>
          </c:val>
        </c:ser>
        <c:shape val="box"/>
        <c:axId val="565252472"/>
        <c:axId val="565318632"/>
        <c:axId val="0"/>
      </c:bar3DChart>
      <c:catAx>
        <c:axId val="565252472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extTo"/>
        <c:crossAx val="565318632"/>
        <c:crosses val="autoZero"/>
        <c:auto val="1"/>
        <c:lblAlgn val="ctr"/>
        <c:lblOffset val="100"/>
      </c:catAx>
      <c:valAx>
        <c:axId val="565318632"/>
        <c:scaling>
          <c:orientation val="minMax"/>
        </c:scaling>
        <c:delete val="1"/>
        <c:axPos val="l"/>
        <c:numFmt formatCode="0%" sourceLinked="0"/>
        <c:majorTickMark val="cross"/>
        <c:minorTickMark val="cross"/>
        <c:tickLblPos val="nextTo"/>
        <c:crossAx val="565252472"/>
        <c:crosses val="autoZero"/>
        <c:crossBetween val="between"/>
      </c:valAx>
      <c:spPr>
        <a:noFill/>
        <a:ln w="9360">
          <a:noFill/>
        </a:ln>
      </c:spPr>
    </c:plotArea>
    <c:plotVisOnly val="1"/>
    <c:dispBlanksAs val="zero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Image 35"/>
          <p:cNvPicPr/>
          <p:nvPr/>
        </p:nvPicPr>
        <p:blipFill>
          <a:blip r:embed="rId2"/>
          <a:stretch/>
        </p:blipFill>
        <p:spPr>
          <a:xfrm>
            <a:off x="4804200" y="2139480"/>
            <a:ext cx="6645960" cy="5302800"/>
          </a:xfrm>
          <a:prstGeom prst="rect">
            <a:avLst/>
          </a:prstGeom>
          <a:ln>
            <a:noFill/>
          </a:ln>
        </p:spPr>
      </p:pic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4804200" y="2139480"/>
            <a:ext cx="6645960" cy="530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2800" y="8475134"/>
            <a:ext cx="3793067" cy="486833"/>
          </a:xfrm>
          <a:prstGeom prst="rect">
            <a:avLst/>
          </a:prstGeom>
        </p:spPr>
        <p:txBody>
          <a:bodyPr lIns="145143" tIns="72571" rIns="145143" bIns="72571"/>
          <a:lstStyle/>
          <a:p>
            <a:fld id="{99D2C360-C09E-6241-87D7-84C0467CC6FE}" type="datetimeFigureOut">
              <a:rPr lang="fr-FR" smtClean="0"/>
              <a:pPr/>
              <a:t>27/05/18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554134" y="8475134"/>
            <a:ext cx="5147733" cy="486833"/>
          </a:xfrm>
          <a:prstGeom prst="rect">
            <a:avLst/>
          </a:prstGeom>
        </p:spPr>
        <p:txBody>
          <a:bodyPr lIns="145143" tIns="72571" rIns="145143" bIns="72571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50133" y="8475134"/>
            <a:ext cx="3793067" cy="486833"/>
          </a:xfrm>
          <a:prstGeom prst="rect">
            <a:avLst/>
          </a:prstGeom>
        </p:spPr>
        <p:txBody>
          <a:bodyPr lIns="145143" tIns="72571" rIns="145143" bIns="72571"/>
          <a:lstStyle/>
          <a:p>
            <a:fld id="{3208F80E-E54F-624D-9F92-756D31CD1A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12520" y="364680"/>
            <a:ext cx="14630040" cy="707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y.pdf"/>
          <p:cNvPicPr/>
          <p:nvPr/>
        </p:nvPicPr>
        <p:blipFill>
          <a:blip r:embed="rId15"/>
          <a:stretch/>
        </p:blipFill>
        <p:spPr>
          <a:xfrm>
            <a:off x="1244520" y="8636040"/>
            <a:ext cx="163440" cy="188640"/>
          </a:xfrm>
          <a:prstGeom prst="rect">
            <a:avLst/>
          </a:prstGeom>
          <a:ln w="12600">
            <a:noFill/>
          </a:ln>
        </p:spPr>
      </p:pic>
      <p:pic>
        <p:nvPicPr>
          <p:cNvPr id="5" name="Image 4294967295"/>
          <p:cNvPicPr/>
          <p:nvPr/>
        </p:nvPicPr>
        <p:blipFill>
          <a:blip r:embed="rId16"/>
          <a:stretch/>
        </p:blipFill>
        <p:spPr>
          <a:xfrm>
            <a:off x="12650760" y="8356680"/>
            <a:ext cx="3332520" cy="5706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salesforc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hyperlink" Target="http://www.salesfor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Apport du numérique dans le suivi des patients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408A47BC-3CE2-4B6D-9D9D-C63962565B7E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1772920" y="2051640"/>
            <a:ext cx="12710160" cy="5568360"/>
            <a:chOff x="1041480" y="2051640"/>
            <a:chExt cx="12710160" cy="5568360"/>
          </a:xfrm>
        </p:grpSpPr>
        <p:pic>
          <p:nvPicPr>
            <p:cNvPr id="41" name="Image 91"/>
            <p:cNvPicPr/>
            <p:nvPr/>
          </p:nvPicPr>
          <p:blipFill>
            <a:blip r:embed="rId3"/>
            <a:stretch/>
          </p:blipFill>
          <p:spPr>
            <a:xfrm>
              <a:off x="1041480" y="2051640"/>
              <a:ext cx="12710160" cy="5568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Image 42"/>
            <p:cNvPicPr/>
            <p:nvPr/>
          </p:nvPicPr>
          <p:blipFill>
            <a:blip r:embed="rId4"/>
            <a:srcRect l="21579" t="15157" r="22474" b="48760"/>
            <a:stretch/>
          </p:blipFill>
          <p:spPr>
            <a:xfrm>
              <a:off x="1300560" y="2160360"/>
              <a:ext cx="12192000" cy="492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4064000" y="7620000"/>
            <a:ext cx="8128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800" b="1" dirty="0" smtClean="0">
                <a:solidFill>
                  <a:srgbClr val="2358A6"/>
                </a:solidFill>
                <a:latin typeface="Avenir light"/>
                <a:cs typeface="Avenir light"/>
              </a:rPr>
              <a:t>Dr David LECHAUX</a:t>
            </a:r>
          </a:p>
          <a:p>
            <a:pPr algn="ctr"/>
            <a:r>
              <a:rPr lang="fr-FR" sz="2800" dirty="0" smtClean="0">
                <a:solidFill>
                  <a:srgbClr val="2358A6"/>
                </a:solidFill>
                <a:latin typeface="Avenir light"/>
                <a:cs typeface="Avenir light"/>
              </a:rPr>
              <a:t>Hôpital Privé des Côtes d’Armor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Les outils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Image 91"/>
          <p:cNvPicPr/>
          <p:nvPr/>
        </p:nvPicPr>
        <p:blipFill>
          <a:blip r:embed="rId3"/>
          <a:stretch/>
        </p:blipFill>
        <p:spPr>
          <a:xfrm>
            <a:off x="1827360" y="2051640"/>
            <a:ext cx="13364640" cy="67323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2001600" y="2232000"/>
            <a:ext cx="12984400" cy="464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Les téléphones mobiles (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7 milliards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dans le monde)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Les sites de santé (</a:t>
            </a:r>
            <a:r>
              <a:rPr lang="fr-FR" sz="3500" b="0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Doctissimo,Doctolib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…)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Les plateformes WEB (Extranet sécurisé)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les applications de santé (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259 000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!!! 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Les objets connectés (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78 millions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0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Gotham Book"/>
              </a:rPr>
              <a:t>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75 milliards en 2020)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46541422-8D06-4291-983D-21AF24F007A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8"/>
          <p:cNvSpPr/>
          <p:nvPr/>
        </p:nvSpPr>
        <p:spPr>
          <a:xfrm>
            <a:off x="3403600" y="8401320"/>
            <a:ext cx="863964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Welcome</a:t>
            </a:r>
            <a:r>
              <a:rPr lang="fr-FR" sz="2200" b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the </a:t>
            </a:r>
            <a:r>
              <a:rPr lang="fr-FR" sz="2200" b="1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</a:t>
            </a:r>
            <a:r>
              <a:rPr lang="fr-FR" sz="2200" b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patient. </a:t>
            </a:r>
            <a:r>
              <a:rPr lang="fr-FR" sz="2200" b="1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Salesforce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i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www.salesforce.com</a:t>
            </a:r>
            <a:r>
              <a:rPr lang="fr-FR" i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CRM system 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Les plateformes de santé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Image 91"/>
          <p:cNvPicPr/>
          <p:nvPr/>
        </p:nvPicPr>
        <p:blipFill>
          <a:blip r:embed="rId3"/>
          <a:stretch/>
        </p:blipFill>
        <p:spPr>
          <a:xfrm>
            <a:off x="1152000" y="1996920"/>
            <a:ext cx="14246640" cy="640368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368000" y="2160000"/>
            <a:ext cx="13823640" cy="500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Followsurg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: carnet de suivi + call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center (2016)      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</a:pP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Maela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: orientée chirurgie ambulatoire, plateforme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d’IDE (2014)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MyDocTool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: web </a:t>
            </a:r>
            <a:r>
              <a:rPr lang="fr-FR" sz="3500" b="0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app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IMM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Geoffroy St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Hilaire (2015)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Ambulis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: suivi de la chirurgie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ambulatoire (2015)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Be patient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New life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e-fitback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Calmedica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(SMS),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Ambucare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Sovinty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, </a:t>
            </a:r>
            <a:r>
              <a:rPr lang="fr-FR" sz="3500" b="1" strike="noStrike" spc="-1" dirty="0" err="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ebaros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…</a:t>
            </a:r>
            <a:r>
              <a:rPr lang="fr-FR" sz="35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(2013)</a:t>
            </a:r>
            <a:endParaRPr lang="fr-FR" sz="1800" b="0" strike="noStrike" spc="-1" dirty="0" smtClean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6F6AC925-4832-41E2-A923-06B7C1F5332E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les objets connectes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 91"/>
          <p:cNvPicPr/>
          <p:nvPr/>
        </p:nvPicPr>
        <p:blipFill>
          <a:blip r:embed="rId3"/>
          <a:stretch/>
        </p:blipFill>
        <p:spPr>
          <a:xfrm>
            <a:off x="2088000" y="2051640"/>
            <a:ext cx="12095640" cy="606672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2184480" y="2514600"/>
            <a:ext cx="11733480" cy="464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CC50A80C-F790-4A3A-A4B9-61D818BABEE3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age 121"/>
          <p:cNvPicPr/>
          <p:nvPr/>
        </p:nvPicPr>
        <p:blipFill>
          <a:blip r:embed="rId4"/>
          <a:stretch/>
        </p:blipFill>
        <p:spPr>
          <a:xfrm>
            <a:off x="2304000" y="2232000"/>
            <a:ext cx="11613960" cy="5327640"/>
          </a:xfrm>
          <a:prstGeom prst="rect">
            <a:avLst/>
          </a:prstGeom>
          <a:ln>
            <a:noFill/>
          </a:ln>
        </p:spPr>
      </p:pic>
      <p:sp>
        <p:nvSpPr>
          <p:cNvPr id="9" name="CustomShape 8"/>
          <p:cNvSpPr/>
          <p:nvPr/>
        </p:nvSpPr>
        <p:spPr>
          <a:xfrm>
            <a:off x="3196760" y="8453541"/>
            <a:ext cx="863964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8400" y="8136430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2358A6"/>
                </a:solidFill>
              </a:rPr>
              <a:t>Référentiel de bonnes pratiques sur les applications et les objets connectés en santé (mobile </a:t>
            </a:r>
            <a:r>
              <a:rPr lang="fr-FR" b="1" dirty="0" err="1" smtClean="0">
                <a:solidFill>
                  <a:srgbClr val="2358A6"/>
                </a:solidFill>
              </a:rPr>
              <a:t>Health</a:t>
            </a:r>
            <a:r>
              <a:rPr lang="fr-FR" b="1" dirty="0" smtClean="0">
                <a:solidFill>
                  <a:srgbClr val="2358A6"/>
                </a:solidFill>
              </a:rPr>
              <a:t> ou </a:t>
            </a:r>
            <a:r>
              <a:rPr lang="fr-FR" b="1" dirty="0" err="1" smtClean="0">
                <a:solidFill>
                  <a:srgbClr val="2358A6"/>
                </a:solidFill>
              </a:rPr>
              <a:t>mHealth</a:t>
            </a:r>
            <a:r>
              <a:rPr lang="fr-FR" b="1" dirty="0" smtClean="0">
                <a:solidFill>
                  <a:srgbClr val="2358A6"/>
                </a:solidFill>
              </a:rPr>
              <a:t>) - octobre 2016</a:t>
            </a:r>
            <a:endParaRPr lang="fr-FR" b="1" dirty="0">
              <a:solidFill>
                <a:srgbClr val="2358A6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8207277"/>
            <a:ext cx="1441450" cy="5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88000" y="329040"/>
            <a:ext cx="15259804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A</a:t>
            </a:r>
            <a:r>
              <a:rPr lang="fr-FR" sz="4000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pplications</a:t>
            </a:r>
            <a:r>
              <a:rPr lang="fr-FR" sz="4000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et objets connectes : évaluation ?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Image 91"/>
          <p:cNvPicPr/>
          <p:nvPr/>
        </p:nvPicPr>
        <p:blipFill>
          <a:blip r:embed="rId3"/>
          <a:stretch/>
        </p:blipFill>
        <p:spPr>
          <a:xfrm>
            <a:off x="965200" y="2051640"/>
            <a:ext cx="14802440" cy="606672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 rot="7200">
            <a:off x="1198118" y="2524893"/>
            <a:ext cx="14345368" cy="413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fr-FR" sz="3200" b="1" dirty="0" smtClean="0">
                <a:solidFill>
                  <a:srgbClr val="2358A6"/>
                </a:solidFill>
              </a:rPr>
              <a:t>101 bonnes pratiques regroupées dans 5 domaines :</a:t>
            </a:r>
            <a:endParaRPr lang="fr-FR" sz="3200" dirty="0" smtClean="0">
              <a:solidFill>
                <a:srgbClr val="2358A6"/>
              </a:solidFill>
            </a:endParaRPr>
          </a:p>
          <a:p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Information</a:t>
            </a:r>
            <a:r>
              <a:rPr lang="fr-FR" sz="2300" dirty="0" smtClean="0">
                <a:solidFill>
                  <a:srgbClr val="2358A6"/>
                </a:solidFill>
              </a:rPr>
              <a:t> utilisateurs : description, consentement ;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Contenu santé </a:t>
            </a:r>
            <a:r>
              <a:rPr lang="fr-FR" sz="2300" dirty="0" smtClean="0">
                <a:solidFill>
                  <a:srgbClr val="2358A6"/>
                </a:solidFill>
              </a:rPr>
              <a:t>: conception du contenu initial, standardisation, contenu généré, contenu interprété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Contenant technique </a:t>
            </a:r>
            <a:r>
              <a:rPr lang="fr-FR" sz="2300" dirty="0" smtClean="0">
                <a:solidFill>
                  <a:srgbClr val="2358A6"/>
                </a:solidFill>
              </a:rPr>
              <a:t>: conception technique, flux de données ;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Sécurité/fiabilité </a:t>
            </a:r>
            <a:r>
              <a:rPr lang="fr-FR" sz="2300" dirty="0" smtClean="0">
                <a:solidFill>
                  <a:srgbClr val="2358A6"/>
                </a:solidFill>
              </a:rPr>
              <a:t>: </a:t>
            </a:r>
            <a:r>
              <a:rPr lang="fr-FR" sz="2300" dirty="0" err="1" smtClean="0">
                <a:solidFill>
                  <a:srgbClr val="2358A6"/>
                </a:solidFill>
              </a:rPr>
              <a:t>cybersécurité</a:t>
            </a:r>
            <a:r>
              <a:rPr lang="fr-FR" sz="2300" dirty="0" smtClean="0">
                <a:solidFill>
                  <a:srgbClr val="2358A6"/>
                </a:solidFill>
              </a:rPr>
              <a:t>, fiabilité, confidentialité ;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Utilisation/usage </a:t>
            </a:r>
            <a:r>
              <a:rPr lang="fr-FR" sz="2300" dirty="0" smtClean="0">
                <a:solidFill>
                  <a:srgbClr val="2358A6"/>
                </a:solidFill>
              </a:rPr>
              <a:t>: utilisation/design, acceptabilité, intégration/import.</a:t>
            </a:r>
          </a:p>
          <a:p>
            <a:pPr>
              <a:lnSpc>
                <a:spcPct val="80000"/>
              </a:lnSpc>
            </a:pPr>
            <a:endParaRPr lang="fr-FR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57810831-0F8C-48AA-8A8D-22B1786318A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8400" y="8136430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2358A6"/>
                </a:solidFill>
              </a:rPr>
              <a:t>Référentiel de bonnes pratiques sur les applications et les objets connectés en santé (mobile </a:t>
            </a:r>
            <a:r>
              <a:rPr lang="fr-FR" b="1" dirty="0" err="1" smtClean="0">
                <a:solidFill>
                  <a:srgbClr val="2358A6"/>
                </a:solidFill>
              </a:rPr>
              <a:t>Health</a:t>
            </a:r>
            <a:r>
              <a:rPr lang="fr-FR" b="1" dirty="0" smtClean="0">
                <a:solidFill>
                  <a:srgbClr val="2358A6"/>
                </a:solidFill>
              </a:rPr>
              <a:t> ou </a:t>
            </a:r>
            <a:r>
              <a:rPr lang="fr-FR" b="1" dirty="0" err="1" smtClean="0">
                <a:solidFill>
                  <a:srgbClr val="2358A6"/>
                </a:solidFill>
              </a:rPr>
              <a:t>mHealth</a:t>
            </a:r>
            <a:r>
              <a:rPr lang="fr-FR" b="1" dirty="0" smtClean="0">
                <a:solidFill>
                  <a:srgbClr val="2358A6"/>
                </a:solidFill>
              </a:rPr>
              <a:t>) - octobre 2016</a:t>
            </a:r>
            <a:endParaRPr lang="fr-FR" b="1" dirty="0">
              <a:solidFill>
                <a:srgbClr val="2358A6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8207277"/>
            <a:ext cx="1441450" cy="5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88000" y="329040"/>
            <a:ext cx="15259804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A</a:t>
            </a:r>
            <a:r>
              <a:rPr lang="fr-FR" sz="4000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pplications</a:t>
            </a:r>
            <a:r>
              <a:rPr lang="fr-FR" sz="4000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et objets connectes : évaluation ?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Image 91"/>
          <p:cNvPicPr/>
          <p:nvPr/>
        </p:nvPicPr>
        <p:blipFill>
          <a:blip r:embed="rId3"/>
          <a:stretch/>
        </p:blipFill>
        <p:spPr>
          <a:xfrm>
            <a:off x="965200" y="2051639"/>
            <a:ext cx="14802440" cy="5223151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 rot="7200">
            <a:off x="1198118" y="2524893"/>
            <a:ext cx="14345368" cy="413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fr-FR" sz="3200" b="1" dirty="0" smtClean="0">
                <a:solidFill>
                  <a:srgbClr val="2358A6"/>
                </a:solidFill>
              </a:rPr>
              <a:t>3 domaines documentés : </a:t>
            </a:r>
            <a:endParaRPr lang="fr-FR" sz="3200" dirty="0" smtClean="0">
              <a:solidFill>
                <a:srgbClr val="2358A6"/>
              </a:solidFill>
            </a:endParaRPr>
          </a:p>
          <a:p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Diabète : </a:t>
            </a:r>
            <a:r>
              <a:rPr lang="fr-FR" sz="2300" dirty="0" smtClean="0">
                <a:solidFill>
                  <a:srgbClr val="2358A6"/>
                </a:solidFill>
              </a:rPr>
              <a:t>meilleurs gestion de la glycémie et amélioration de la prise en charge (1)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Activité physique et obésité : </a:t>
            </a:r>
            <a:r>
              <a:rPr lang="fr-FR" sz="2300" dirty="0" err="1" smtClean="0">
                <a:solidFill>
                  <a:srgbClr val="2358A6"/>
                </a:solidFill>
              </a:rPr>
              <a:t>méta-analyse</a:t>
            </a:r>
            <a:r>
              <a:rPr lang="fr-FR" sz="2300" dirty="0" smtClean="0">
                <a:solidFill>
                  <a:srgbClr val="2358A6"/>
                </a:solidFill>
              </a:rPr>
              <a:t> sur l’impact des </a:t>
            </a:r>
            <a:r>
              <a:rPr lang="fr-FR" sz="2300" dirty="0" err="1" smtClean="0">
                <a:solidFill>
                  <a:srgbClr val="2358A6"/>
                </a:solidFill>
              </a:rPr>
              <a:t>Apps</a:t>
            </a:r>
            <a:r>
              <a:rPr lang="fr-FR" sz="2300" dirty="0" smtClean="0">
                <a:solidFill>
                  <a:srgbClr val="2358A6"/>
                </a:solidFill>
              </a:rPr>
              <a:t> sur l’activité physique et la réduction de poids. Amélioration du poids et de l’IMC (-1,44 kg avec IC95% : -2,12 à -0,76)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300" b="1" dirty="0" smtClean="0">
                <a:solidFill>
                  <a:srgbClr val="2358A6"/>
                </a:solidFill>
              </a:rPr>
              <a:t>Asthme </a:t>
            </a:r>
            <a:r>
              <a:rPr lang="fr-FR" sz="2300" dirty="0" smtClean="0">
                <a:solidFill>
                  <a:srgbClr val="2358A6"/>
                </a:solidFill>
              </a:rPr>
              <a:t>: revue systématique de la Cochrane en 2013 n’a pas permis de conclure.  Evolution rapide du secteur vue le nombre de publication.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endParaRPr lang="fr-FR" sz="2300" dirty="0" smtClean="0">
              <a:solidFill>
                <a:srgbClr val="2358A6"/>
              </a:solidFill>
            </a:endParaRPr>
          </a:p>
          <a:p>
            <a:pPr>
              <a:lnSpc>
                <a:spcPct val="80000"/>
              </a:lnSpc>
            </a:pPr>
            <a:endParaRPr lang="fr-FR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57810831-0F8C-48AA-8A8D-22B1786318A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6950" y="7274791"/>
            <a:ext cx="10134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fr-FR" b="1" dirty="0" err="1" smtClean="0">
                <a:solidFill>
                  <a:srgbClr val="2358A6"/>
                </a:solidFill>
              </a:rPr>
              <a:t>Effect</a:t>
            </a:r>
            <a:r>
              <a:rPr lang="fr-FR" b="1" dirty="0" smtClean="0">
                <a:solidFill>
                  <a:srgbClr val="2358A6"/>
                </a:solidFill>
              </a:rPr>
              <a:t> of mobile phone intervention for </a:t>
            </a:r>
            <a:r>
              <a:rPr lang="fr-FR" b="1" dirty="0" err="1" smtClean="0">
                <a:solidFill>
                  <a:srgbClr val="2358A6"/>
                </a:solidFill>
              </a:rPr>
              <a:t>diabetes</a:t>
            </a:r>
            <a:r>
              <a:rPr lang="fr-FR" b="1" dirty="0" smtClean="0">
                <a:solidFill>
                  <a:srgbClr val="2358A6"/>
                </a:solidFill>
              </a:rPr>
              <a:t> on </a:t>
            </a:r>
            <a:r>
              <a:rPr lang="fr-FR" b="1" dirty="0" err="1" smtClean="0">
                <a:solidFill>
                  <a:srgbClr val="2358A6"/>
                </a:solidFill>
              </a:rPr>
              <a:t>glycaemic</a:t>
            </a:r>
            <a:r>
              <a:rPr lang="fr-FR" b="1" dirty="0" smtClean="0">
                <a:solidFill>
                  <a:srgbClr val="2358A6"/>
                </a:solidFill>
              </a:rPr>
              <a:t> control : a </a:t>
            </a:r>
            <a:r>
              <a:rPr lang="fr-FR" b="1" dirty="0" err="1" smtClean="0">
                <a:solidFill>
                  <a:srgbClr val="2358A6"/>
                </a:solidFill>
              </a:rPr>
              <a:t>meta-analysis</a:t>
            </a:r>
            <a:endParaRPr lang="fr-FR" b="1" dirty="0" smtClean="0">
              <a:solidFill>
                <a:srgbClr val="2358A6"/>
              </a:solidFill>
            </a:endParaRPr>
          </a:p>
          <a:p>
            <a:pPr marL="342900" indent="-342900"/>
            <a:r>
              <a:rPr lang="fr-FR" dirty="0" err="1" smtClean="0">
                <a:solidFill>
                  <a:srgbClr val="2358A6"/>
                </a:solidFill>
              </a:rPr>
              <a:t>Liang</a:t>
            </a:r>
            <a:r>
              <a:rPr lang="fr-FR" dirty="0" smtClean="0">
                <a:solidFill>
                  <a:srgbClr val="2358A6"/>
                </a:solidFill>
              </a:rPr>
              <a:t> x. </a:t>
            </a:r>
            <a:r>
              <a:rPr lang="fr-FR" dirty="0" err="1" smtClean="0">
                <a:solidFill>
                  <a:srgbClr val="2358A6"/>
                </a:solidFill>
              </a:rPr>
              <a:t>Diabet</a:t>
            </a:r>
            <a:r>
              <a:rPr lang="fr-FR" dirty="0" smtClean="0">
                <a:solidFill>
                  <a:srgbClr val="2358A6"/>
                </a:solidFill>
              </a:rPr>
              <a:t> Med 20111;28(4):455-63</a:t>
            </a:r>
          </a:p>
          <a:p>
            <a:r>
              <a:rPr lang="fr-FR" dirty="0" smtClean="0">
                <a:solidFill>
                  <a:srgbClr val="2358A6"/>
                </a:solidFill>
              </a:rPr>
              <a:t>(2) </a:t>
            </a:r>
            <a:r>
              <a:rPr lang="fr-FR" b="1" dirty="0" smtClean="0">
                <a:solidFill>
                  <a:srgbClr val="2358A6"/>
                </a:solidFill>
              </a:rPr>
              <a:t>Mobile phone intervention and </a:t>
            </a:r>
            <a:r>
              <a:rPr lang="fr-FR" b="1" dirty="0" err="1" smtClean="0">
                <a:solidFill>
                  <a:srgbClr val="2358A6"/>
                </a:solidFill>
              </a:rPr>
              <a:t>weight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loss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among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overweight</a:t>
            </a:r>
            <a:r>
              <a:rPr lang="fr-FR" b="1" dirty="0" smtClean="0">
                <a:solidFill>
                  <a:srgbClr val="2358A6"/>
                </a:solidFill>
              </a:rPr>
              <a:t> and obese </a:t>
            </a:r>
            <a:r>
              <a:rPr lang="fr-FR" b="1" dirty="0" err="1" smtClean="0">
                <a:solidFill>
                  <a:srgbClr val="2358A6"/>
                </a:solidFill>
              </a:rPr>
              <a:t>adults</a:t>
            </a:r>
            <a:r>
              <a:rPr lang="fr-FR" b="1" dirty="0" smtClean="0">
                <a:solidFill>
                  <a:srgbClr val="2358A6"/>
                </a:solidFill>
              </a:rPr>
              <a:t> : a </a:t>
            </a:r>
            <a:r>
              <a:rPr lang="fr-FR" b="1" dirty="0" err="1" smtClean="0">
                <a:solidFill>
                  <a:srgbClr val="2358A6"/>
                </a:solidFill>
              </a:rPr>
              <a:t>meta-analysis</a:t>
            </a:r>
            <a:r>
              <a:rPr lang="fr-FR" b="1" dirty="0" smtClean="0">
                <a:solidFill>
                  <a:srgbClr val="2358A6"/>
                </a:solidFill>
              </a:rPr>
              <a:t> of </a:t>
            </a:r>
            <a:r>
              <a:rPr lang="fr-FR" b="1" dirty="0" err="1" smtClean="0">
                <a:solidFill>
                  <a:srgbClr val="2358A6"/>
                </a:solidFill>
              </a:rPr>
              <a:t>randomized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controlled</a:t>
            </a:r>
            <a:r>
              <a:rPr lang="fr-FR" b="1" dirty="0" smtClean="0">
                <a:solidFill>
                  <a:srgbClr val="2358A6"/>
                </a:solidFill>
              </a:rPr>
              <a:t> trials</a:t>
            </a:r>
            <a:r>
              <a:rPr lang="fr-FR" dirty="0" smtClean="0">
                <a:solidFill>
                  <a:srgbClr val="2358A6"/>
                </a:solidFill>
              </a:rPr>
              <a:t>. Liu F, Am J </a:t>
            </a:r>
            <a:r>
              <a:rPr lang="fr-FR" dirty="0" err="1" smtClean="0">
                <a:solidFill>
                  <a:srgbClr val="2358A6"/>
                </a:solidFill>
              </a:rPr>
              <a:t>Epidemiol</a:t>
            </a:r>
            <a:r>
              <a:rPr lang="fr-FR" dirty="0" smtClean="0">
                <a:solidFill>
                  <a:srgbClr val="2358A6"/>
                </a:solidFill>
              </a:rPr>
              <a:t> 2015;181(5):337-48</a:t>
            </a:r>
          </a:p>
          <a:p>
            <a:r>
              <a:rPr lang="fr-FR" dirty="0" smtClean="0">
                <a:solidFill>
                  <a:srgbClr val="2358A6"/>
                </a:solidFill>
              </a:rPr>
              <a:t>(3) </a:t>
            </a:r>
            <a:r>
              <a:rPr lang="fr-FR" b="1" dirty="0" smtClean="0">
                <a:solidFill>
                  <a:srgbClr val="2358A6"/>
                </a:solidFill>
              </a:rPr>
              <a:t>The </a:t>
            </a:r>
            <a:r>
              <a:rPr lang="fr-FR" b="1" dirty="0" err="1" smtClean="0">
                <a:solidFill>
                  <a:srgbClr val="2358A6"/>
                </a:solidFill>
              </a:rPr>
              <a:t>evolution</a:t>
            </a:r>
            <a:r>
              <a:rPr lang="fr-FR" b="1" dirty="0" smtClean="0">
                <a:solidFill>
                  <a:srgbClr val="2358A6"/>
                </a:solidFill>
              </a:rPr>
              <a:t> of mobile </a:t>
            </a:r>
            <a:r>
              <a:rPr lang="fr-FR" b="1" dirty="0" err="1" smtClean="0">
                <a:solidFill>
                  <a:srgbClr val="2358A6"/>
                </a:solidFill>
              </a:rPr>
              <a:t>apps</a:t>
            </a:r>
            <a:r>
              <a:rPr lang="fr-FR" b="1" dirty="0" smtClean="0">
                <a:solidFill>
                  <a:srgbClr val="2358A6"/>
                </a:solidFill>
              </a:rPr>
              <a:t> for </a:t>
            </a:r>
            <a:r>
              <a:rPr lang="fr-FR" b="1" dirty="0" err="1" smtClean="0">
                <a:solidFill>
                  <a:srgbClr val="2358A6"/>
                </a:solidFill>
              </a:rPr>
              <a:t>asthma</a:t>
            </a:r>
            <a:r>
              <a:rPr lang="fr-FR" b="1" dirty="0" smtClean="0">
                <a:solidFill>
                  <a:srgbClr val="2358A6"/>
                </a:solidFill>
              </a:rPr>
              <a:t> : an </a:t>
            </a:r>
            <a:r>
              <a:rPr lang="fr-FR" b="1" dirty="0" err="1" smtClean="0">
                <a:solidFill>
                  <a:srgbClr val="2358A6"/>
                </a:solidFill>
              </a:rPr>
              <a:t>updated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systematic</a:t>
            </a:r>
            <a:r>
              <a:rPr lang="fr-FR" b="1" dirty="0" smtClean="0">
                <a:solidFill>
                  <a:srgbClr val="2358A6"/>
                </a:solidFill>
              </a:rPr>
              <a:t> </a:t>
            </a:r>
            <a:r>
              <a:rPr lang="fr-FR" b="1" dirty="0" err="1" smtClean="0">
                <a:solidFill>
                  <a:srgbClr val="2358A6"/>
                </a:solidFill>
              </a:rPr>
              <a:t>assessment</a:t>
            </a:r>
            <a:r>
              <a:rPr lang="fr-FR" b="1" dirty="0" smtClean="0">
                <a:solidFill>
                  <a:srgbClr val="2358A6"/>
                </a:solidFill>
              </a:rPr>
              <a:t> of content and </a:t>
            </a:r>
            <a:r>
              <a:rPr lang="fr-FR" b="1" dirty="0" err="1" smtClean="0">
                <a:solidFill>
                  <a:srgbClr val="2358A6"/>
                </a:solidFill>
              </a:rPr>
              <a:t>tools</a:t>
            </a:r>
            <a:r>
              <a:rPr lang="fr-FR" b="1" dirty="0" smtClean="0">
                <a:solidFill>
                  <a:srgbClr val="2358A6"/>
                </a:solidFill>
              </a:rPr>
              <a:t>. </a:t>
            </a:r>
            <a:r>
              <a:rPr lang="fr-FR" dirty="0" smtClean="0">
                <a:solidFill>
                  <a:srgbClr val="2358A6"/>
                </a:solidFill>
              </a:rPr>
              <a:t>Huckvale K. BMC Med 2015;13:58</a:t>
            </a:r>
            <a:endParaRPr lang="fr-FR" dirty="0">
              <a:solidFill>
                <a:srgbClr val="2358A6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7825476"/>
            <a:ext cx="1441450" cy="5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0"/>
          <p:cNvPicPr/>
          <p:nvPr/>
        </p:nvPicPr>
        <p:blipFill>
          <a:blip r:embed="rId2"/>
          <a:stretch/>
        </p:blipFill>
        <p:spPr>
          <a:xfrm>
            <a:off x="-4912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88000" y="329040"/>
            <a:ext cx="1547964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E</a:t>
            </a:r>
            <a:r>
              <a:rPr lang="fr-FR" sz="4000" b="0" strike="noStrike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xemple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de la chirurgie bariatrique en ambulatoire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Image 91"/>
          <p:cNvPicPr/>
          <p:nvPr/>
        </p:nvPicPr>
        <p:blipFill>
          <a:blip r:embed="rId3"/>
          <a:stretch/>
        </p:blipFill>
        <p:spPr>
          <a:xfrm>
            <a:off x="2260440" y="2051640"/>
            <a:ext cx="13507200" cy="606672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 rot="7200">
            <a:off x="3810960" y="2287800"/>
            <a:ext cx="11519640" cy="413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La tachycardie (le plus sensible) : pouls &gt; a 120/min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Les troubles respiratoires : saturation inférieure à 92% 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Les douleurs abdominales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La fièvre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Les troubles cognitifs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57810831-0F8C-48AA-8A8D-22B1786318A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Image 7"/>
          <p:cNvPicPr/>
          <p:nvPr/>
        </p:nvPicPr>
        <p:blipFill>
          <a:blip r:embed="rId4"/>
          <a:stretch/>
        </p:blipFill>
        <p:spPr>
          <a:xfrm>
            <a:off x="2489040" y="2514600"/>
            <a:ext cx="1185120" cy="126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288000" y="329040"/>
            <a:ext cx="155347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resultats : confort psychologique augmentee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Image 91"/>
          <p:cNvPicPr/>
          <p:nvPr/>
        </p:nvPicPr>
        <p:blipFill>
          <a:blip r:embed="rId3"/>
          <a:stretch/>
        </p:blipFill>
        <p:spPr>
          <a:xfrm>
            <a:off x="2260600" y="2053080"/>
            <a:ext cx="12420600" cy="642204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1B67AA30-B19C-4195-8364-F6C6B450E66E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5" name="Graphique 10"/>
          <p:cNvGraphicFramePr/>
          <p:nvPr/>
        </p:nvGraphicFramePr>
        <p:xfrm rot="21591000">
          <a:off x="4901400" y="1966320"/>
          <a:ext cx="6839640" cy="464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6" name="CustomShape 4"/>
          <p:cNvSpPr/>
          <p:nvPr/>
        </p:nvSpPr>
        <p:spPr>
          <a:xfrm>
            <a:off x="8928000" y="6336000"/>
            <a:ext cx="2807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objets connectés</a:t>
            </a:r>
          </a:p>
        </p:txBody>
      </p:sp>
      <p:sp>
        <p:nvSpPr>
          <p:cNvPr id="137" name="CustomShape 5"/>
          <p:cNvSpPr/>
          <p:nvPr/>
        </p:nvSpPr>
        <p:spPr>
          <a:xfrm>
            <a:off x="6088320" y="6336000"/>
            <a:ext cx="2047320" cy="6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SANS 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objets connectés</a:t>
            </a:r>
          </a:p>
        </p:txBody>
      </p:sp>
      <p:sp>
        <p:nvSpPr>
          <p:cNvPr id="138" name="CustomShape 6"/>
          <p:cNvSpPr/>
          <p:nvPr/>
        </p:nvSpPr>
        <p:spPr>
          <a:xfrm>
            <a:off x="6408000" y="5544000"/>
            <a:ext cx="86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30 % 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9000000" y="4752000"/>
            <a:ext cx="86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70 % 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4608000" y="7272000"/>
            <a:ext cx="863964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Taux de patients rassurés ou très rassurés à J5 post opératoire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288000" y="329040"/>
            <a:ext cx="117583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Objets connectés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Image 91"/>
          <p:cNvPicPr/>
          <p:nvPr/>
        </p:nvPicPr>
        <p:blipFill>
          <a:blip r:embed="rId3"/>
          <a:stretch/>
        </p:blipFill>
        <p:spPr>
          <a:xfrm>
            <a:off x="2260440" y="2051640"/>
            <a:ext cx="13716160" cy="606672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B0345D96-2E1B-4AE6-926B-2BD440E68CD0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2489040" y="3124080"/>
            <a:ext cx="13105080" cy="447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Les objets connectés de santé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améliorer :</a:t>
            </a:r>
          </a:p>
          <a:p>
            <a:pPr>
              <a:lnSpc>
                <a:spcPct val="80000"/>
              </a:lnSpc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 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confort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du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patient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endParaRPr lang="fr-FR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endParaRPr lang="fr-FR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L’</a:t>
            </a:r>
            <a:r>
              <a:rPr lang="fr-FR" sz="3500" b="1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information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en ce qui concerne les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complications</a:t>
            </a:r>
          </a:p>
          <a:p>
            <a:pPr lvl="2">
              <a:lnSpc>
                <a:spcPct val="80000"/>
              </a:lnSpc>
              <a:buFont typeface="Arial"/>
              <a:buChar char="•"/>
            </a:pPr>
            <a:endParaRPr lang="fr-FR" sz="3500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 lvl="2">
              <a:lnSpc>
                <a:spcPct val="80000"/>
              </a:lnSpc>
              <a:buFont typeface="Arial"/>
              <a:buChar char="•"/>
            </a:pP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La </a:t>
            </a:r>
            <a:r>
              <a:rPr lang="fr-FR" sz="3500" b="1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sécurité </a:t>
            </a:r>
            <a:r>
              <a:rPr lang="fr-FR" sz="350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du parcours de soin</a:t>
            </a:r>
          </a:p>
          <a:p>
            <a:pPr lvl="2">
              <a:lnSpc>
                <a:spcPct val="80000"/>
              </a:lnSpc>
            </a:pPr>
            <a:endParaRPr lang="fr-FR" sz="3500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>
              <a:lnSpc>
                <a:spcPct val="80000"/>
              </a:lnSpc>
            </a:pPr>
            <a:endParaRPr lang="fr-FR" sz="3500" b="1" strike="noStrike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>
              <a:lnSpc>
                <a:spcPct val="80000"/>
              </a:lnSpc>
            </a:pPr>
            <a:r>
              <a:rPr lang="fr-FR" sz="3500" b="1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Perspectives</a:t>
            </a:r>
            <a:r>
              <a:rPr lang="fr-FR" sz="350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: nouvelle phase de test ( </a:t>
            </a:r>
            <a:r>
              <a:rPr lang="fr-FR" sz="3500" strike="noStrike" spc="-1" dirty="0" err="1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Huawei/Bewell</a:t>
            </a:r>
            <a:r>
              <a:rPr lang="fr-FR" sz="350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), balance</a:t>
            </a:r>
            <a:endParaRPr lang="fr-FR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Image 7"/>
          <p:cNvPicPr/>
          <p:nvPr/>
        </p:nvPicPr>
        <p:blipFill>
          <a:blip r:embed="rId4"/>
          <a:stretch/>
        </p:blipFill>
        <p:spPr>
          <a:xfrm>
            <a:off x="2489040" y="2051640"/>
            <a:ext cx="1185120" cy="126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le model idéal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Image 91"/>
          <p:cNvPicPr/>
          <p:nvPr/>
        </p:nvPicPr>
        <p:blipFill>
          <a:blip r:embed="rId3"/>
          <a:stretch/>
        </p:blipFill>
        <p:spPr>
          <a:xfrm>
            <a:off x="2260440" y="2051640"/>
            <a:ext cx="10647720" cy="501912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CF601AC1-7510-4B4F-9DB1-B581BE5D7CE0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2946240" y="2500200"/>
            <a:ext cx="925704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40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L’</a:t>
            </a:r>
            <a:r>
              <a:rPr lang="fr-FR" sz="4000" b="1" strike="noStrike" spc="-1" dirty="0" err="1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auto-santé</a:t>
            </a:r>
            <a:r>
              <a:rPr lang="fr-FR" sz="40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(6 mois avant…</a:t>
            </a:r>
            <a:r>
              <a:rPr lang="fr-FR" sz="40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40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Le Dossier Médical Partagé (DMP</a:t>
            </a:r>
            <a:r>
              <a:rPr lang="fr-FR" sz="40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40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La </a:t>
            </a:r>
            <a:r>
              <a:rPr lang="fr-FR" sz="40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télémédecine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auto-sante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Image 91"/>
          <p:cNvPicPr/>
          <p:nvPr/>
        </p:nvPicPr>
        <p:blipFill>
          <a:blip r:embed="rId3"/>
          <a:stretch/>
        </p:blipFill>
        <p:spPr>
          <a:xfrm>
            <a:off x="2260440" y="2051640"/>
            <a:ext cx="9753760" cy="526212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C3820127-076C-460C-BB5B-31178AC1A2AC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19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2565360" y="2743200"/>
            <a:ext cx="925704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Patient « acteur » de ses 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soins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43120" lvl="1" indent="-384480">
              <a:lnSpc>
                <a:spcPct val="100000"/>
              </a:lnSpc>
              <a:buClr>
                <a:srgbClr val="336699"/>
              </a:buClr>
              <a:buFont typeface="Symbol"/>
              <a:buChar char=""/>
            </a:pPr>
            <a:r>
              <a:rPr lang="fr-FR" sz="3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Responsabilisation</a:t>
            </a:r>
          </a:p>
          <a:p>
            <a:pPr marL="843120" lvl="1" indent="-384480">
              <a:lnSpc>
                <a:spcPct val="100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43120" lvl="1" indent="-384480">
              <a:lnSpc>
                <a:spcPct val="100000"/>
              </a:lnSpc>
              <a:buClr>
                <a:srgbClr val="336699"/>
              </a:buClr>
              <a:buFont typeface="Symbol"/>
              <a:buChar char=""/>
            </a:pPr>
            <a:r>
              <a:rPr lang="fr-FR" sz="32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Création de son dossier </a:t>
            </a:r>
            <a:r>
              <a:rPr lang="fr-FR" sz="3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préopératoire</a:t>
            </a:r>
          </a:p>
          <a:p>
            <a:pPr marL="843120" lvl="1" indent="-384480">
              <a:lnSpc>
                <a:spcPct val="100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43120" lvl="1" indent="-384480">
              <a:lnSpc>
                <a:spcPct val="100000"/>
              </a:lnSpc>
              <a:buClr>
                <a:srgbClr val="336699"/>
              </a:buClr>
              <a:buFont typeface="Symbol"/>
              <a:buChar char=""/>
            </a:pPr>
            <a:r>
              <a:rPr lang="fr-FR" sz="32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Création de son réseau de soin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Image 8"/>
          <p:cNvPicPr/>
          <p:nvPr/>
        </p:nvPicPr>
        <p:blipFill>
          <a:blip r:embed="rId4"/>
          <a:stretch/>
        </p:blipFill>
        <p:spPr>
          <a:xfrm rot="20560800">
            <a:off x="11270160" y="684720"/>
            <a:ext cx="3016800" cy="4113360"/>
          </a:xfrm>
          <a:prstGeom prst="rect">
            <a:avLst/>
          </a:prstGeom>
          <a:ln>
            <a:noFill/>
          </a:ln>
        </p:spPr>
      </p:pic>
      <p:pic>
        <p:nvPicPr>
          <p:cNvPr id="162" name="Image 9"/>
          <p:cNvPicPr/>
          <p:nvPr/>
        </p:nvPicPr>
        <p:blipFill>
          <a:blip r:embed="rId5"/>
          <a:stretch/>
        </p:blipFill>
        <p:spPr>
          <a:xfrm rot="771000">
            <a:off x="10902960" y="4241880"/>
            <a:ext cx="3656160" cy="4155840"/>
          </a:xfrm>
          <a:prstGeom prst="rect">
            <a:avLst/>
          </a:prstGeom>
          <a:ln>
            <a:noFill/>
          </a:ln>
        </p:spPr>
      </p:pic>
      <p:sp>
        <p:nvSpPr>
          <p:cNvPr id="10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Objectif </a:t>
            </a:r>
            <a:r>
              <a:rPr lang="fr-FR" sz="4000" b="0" strike="noStrike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ministeriel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Grouper 7"/>
          <p:cNvGrpSpPr/>
          <p:nvPr/>
        </p:nvGrpSpPr>
        <p:grpSpPr>
          <a:xfrm>
            <a:off x="775360" y="2051640"/>
            <a:ext cx="14705280" cy="6066720"/>
            <a:chOff x="1041480" y="2051640"/>
            <a:chExt cx="14705280" cy="6066720"/>
          </a:xfrm>
        </p:grpSpPr>
        <p:pic>
          <p:nvPicPr>
            <p:cNvPr id="47" name="Image 91"/>
            <p:cNvPicPr/>
            <p:nvPr/>
          </p:nvPicPr>
          <p:blipFill>
            <a:blip r:embed="rId3"/>
            <a:stretch/>
          </p:blipFill>
          <p:spPr>
            <a:xfrm>
              <a:off x="1041480" y="2051640"/>
              <a:ext cx="14705280" cy="606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CustomShape 3"/>
            <p:cNvSpPr/>
            <p:nvPr/>
          </p:nvSpPr>
          <p:spPr>
            <a:xfrm>
              <a:off x="1422400" y="2514600"/>
              <a:ext cx="13868400" cy="413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r>
                <a:rPr lang="fr-FR" sz="3500" b="0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venir Light"/>
                  <a:ea typeface="Gotham Book"/>
                </a:rPr>
                <a:t> </a:t>
              </a:r>
              <a:r>
                <a:rPr lang="fr-FR" sz="54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« D’ici à 2022, je souhaite porter la médecine ambulatoire à </a:t>
              </a:r>
              <a:r>
                <a:rPr lang="fr-FR" sz="5400" b="1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55%</a:t>
              </a:r>
              <a:r>
                <a:rPr lang="fr-FR" sz="54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 et la chirurgie ambulatoire à </a:t>
              </a:r>
              <a:r>
                <a:rPr lang="fr-FR" sz="5400" b="1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70%</a:t>
              </a:r>
              <a:r>
                <a:rPr lang="fr-FR" sz="54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»</a:t>
              </a:r>
            </a:p>
            <a:p>
              <a:endParaRPr lang="fr-FR" sz="4000" dirty="0" smtClean="0">
                <a:solidFill>
                  <a:srgbClr val="2358A6"/>
                </a:solidFill>
                <a:latin typeface="Avenir light"/>
                <a:cs typeface="Avenir light"/>
              </a:endParaRPr>
            </a:p>
            <a:p>
              <a:r>
                <a:rPr lang="fr-FR" sz="32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Agnès BUZYN</a:t>
              </a:r>
            </a:p>
            <a:p>
              <a:r>
                <a:rPr lang="fr-FR" sz="32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5 oct. 2017</a:t>
              </a:r>
            </a:p>
            <a:p>
              <a:r>
                <a:rPr lang="fr-FR" sz="32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70</a:t>
              </a:r>
              <a:r>
                <a:rPr lang="fr-FR" sz="3200" baseline="300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ème</a:t>
              </a:r>
              <a:r>
                <a:rPr lang="fr-FR" sz="3200" dirty="0" smtClean="0">
                  <a:solidFill>
                    <a:srgbClr val="2358A6"/>
                  </a:solidFill>
                  <a:latin typeface="Avenir light"/>
                  <a:cs typeface="Avenir light"/>
                </a:rPr>
                <a:t> édition formation continue des médecins</a:t>
              </a:r>
              <a:endParaRPr lang="fr-FR" sz="32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marL="514440" indent="-513000">
                <a:lnSpc>
                  <a:spcPct val="80000"/>
                </a:lnSpc>
              </a:pPr>
              <a:endPara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49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CF1979AD-B83B-4207-88D9-89671DAAF016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auto-sante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Image 91"/>
          <p:cNvPicPr/>
          <p:nvPr/>
        </p:nvPicPr>
        <p:blipFill>
          <a:blip r:embed="rId3"/>
          <a:stretch/>
        </p:blipFill>
        <p:spPr>
          <a:xfrm>
            <a:off x="2260440" y="2051640"/>
            <a:ext cx="13333680" cy="606672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F3F3DC6D-666F-4495-A5DC-1D16213E2780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3479760" y="2590920"/>
            <a:ext cx="925704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Informations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Conseils éducatifs (</a:t>
            </a:r>
            <a:r>
              <a:rPr lang="fr-FR" sz="3600" b="1" strike="noStrike" spc="-1" dirty="0" err="1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tuto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Ordonnances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Image 9"/>
          <p:cNvPicPr/>
          <p:nvPr/>
        </p:nvPicPr>
        <p:blipFill>
          <a:blip r:embed="rId4"/>
          <a:stretch/>
        </p:blipFill>
        <p:spPr>
          <a:xfrm>
            <a:off x="6985080" y="2051640"/>
            <a:ext cx="3186360" cy="1497240"/>
          </a:xfrm>
          <a:prstGeom prst="rect">
            <a:avLst/>
          </a:prstGeom>
          <a:ln>
            <a:noFill/>
          </a:ln>
        </p:spPr>
      </p:pic>
      <p:pic>
        <p:nvPicPr>
          <p:cNvPr id="170" name="Image 10"/>
          <p:cNvPicPr/>
          <p:nvPr/>
        </p:nvPicPr>
        <p:blipFill>
          <a:blip r:embed="rId5"/>
          <a:stretch/>
        </p:blipFill>
        <p:spPr>
          <a:xfrm>
            <a:off x="11099880" y="3672720"/>
            <a:ext cx="3802320" cy="16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Image 11"/>
          <p:cNvPicPr/>
          <p:nvPr/>
        </p:nvPicPr>
        <p:blipFill>
          <a:blip r:embed="rId6"/>
          <a:srcRect b="26863"/>
          <a:stretch/>
        </p:blipFill>
        <p:spPr>
          <a:xfrm>
            <a:off x="6985080" y="5363280"/>
            <a:ext cx="3046680" cy="2073960"/>
          </a:xfrm>
          <a:prstGeom prst="rect">
            <a:avLst/>
          </a:prstGeom>
          <a:ln>
            <a:noFill/>
          </a:ln>
        </p:spPr>
      </p:pic>
      <p:pic>
        <p:nvPicPr>
          <p:cNvPr id="172" name="Image 14"/>
          <p:cNvPicPr/>
          <p:nvPr/>
        </p:nvPicPr>
        <p:blipFill>
          <a:blip r:embed="rId7"/>
          <a:stretch/>
        </p:blipFill>
        <p:spPr>
          <a:xfrm rot="20741400">
            <a:off x="10336320" y="6022800"/>
            <a:ext cx="144576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Image 15"/>
          <p:cNvPicPr/>
          <p:nvPr/>
        </p:nvPicPr>
        <p:blipFill>
          <a:blip r:embed="rId8"/>
          <a:stretch/>
        </p:blipFill>
        <p:spPr>
          <a:xfrm rot="1627800">
            <a:off x="11761920" y="5859000"/>
            <a:ext cx="1370520" cy="1658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DMP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78526BE3-6C9B-460D-83B8-DD63B2A1EF4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Image 6"/>
          <p:cNvPicPr/>
          <p:nvPr/>
        </p:nvPicPr>
        <p:blipFill>
          <a:blip r:embed="rId3"/>
          <a:stretch/>
        </p:blipFill>
        <p:spPr>
          <a:xfrm>
            <a:off x="163513" y="1905000"/>
            <a:ext cx="15188120" cy="1639045"/>
          </a:xfrm>
          <a:prstGeom prst="rect">
            <a:avLst/>
          </a:prstGeom>
          <a:ln>
            <a:noFill/>
          </a:ln>
        </p:spPr>
      </p:pic>
      <p:sp>
        <p:nvSpPr>
          <p:cNvPr id="68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72" name="Groupe 8"/>
          <p:cNvGrpSpPr/>
          <p:nvPr/>
        </p:nvGrpSpPr>
        <p:grpSpPr>
          <a:xfrm>
            <a:off x="4927600" y="3544044"/>
            <a:ext cx="5257800" cy="4757555"/>
            <a:chOff x="2572269" y="1170530"/>
            <a:chExt cx="4511410" cy="4289268"/>
          </a:xfrm>
        </p:grpSpPr>
        <p:sp>
          <p:nvSpPr>
            <p:cNvPr id="73" name="Ellipse 72"/>
            <p:cNvSpPr/>
            <p:nvPr/>
          </p:nvSpPr>
          <p:spPr>
            <a:xfrm>
              <a:off x="2823523" y="2127969"/>
              <a:ext cx="3799267" cy="27625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4" name="Groupe 18"/>
            <p:cNvGrpSpPr/>
            <p:nvPr/>
          </p:nvGrpSpPr>
          <p:grpSpPr>
            <a:xfrm>
              <a:off x="2572269" y="2763632"/>
              <a:ext cx="1192787" cy="1560412"/>
              <a:chOff x="2344551" y="2794812"/>
              <a:chExt cx="1599096" cy="1998236"/>
            </a:xfrm>
          </p:grpSpPr>
          <p:sp>
            <p:nvSpPr>
              <p:cNvPr id="250" name="ZoneTexte 249"/>
              <p:cNvSpPr txBox="1"/>
              <p:nvPr/>
            </p:nvSpPr>
            <p:spPr>
              <a:xfrm>
                <a:off x="2664544" y="4438328"/>
                <a:ext cx="1279103" cy="35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Chirurgien</a:t>
                </a:r>
                <a:endParaRPr lang="fr-FR" sz="1200" b="1" dirty="0"/>
              </a:p>
            </p:txBody>
          </p:sp>
          <p:grpSp>
            <p:nvGrpSpPr>
              <p:cNvPr id="251" name="Grouper 20"/>
              <p:cNvGrpSpPr/>
              <p:nvPr/>
            </p:nvGrpSpPr>
            <p:grpSpPr>
              <a:xfrm>
                <a:off x="2344551" y="2794812"/>
                <a:ext cx="1131575" cy="1623358"/>
                <a:chOff x="3912709" y="3035738"/>
                <a:chExt cx="1268891" cy="1841062"/>
              </a:xfrm>
            </p:grpSpPr>
            <p:sp>
              <p:nvSpPr>
                <p:cNvPr id="252" name="Ellipse 251"/>
                <p:cNvSpPr/>
                <p:nvPr/>
              </p:nvSpPr>
              <p:spPr>
                <a:xfrm>
                  <a:off x="4343399" y="3048000"/>
                  <a:ext cx="740416" cy="60959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Corde 252"/>
                <p:cNvSpPr/>
                <p:nvPr/>
              </p:nvSpPr>
              <p:spPr>
                <a:xfrm>
                  <a:off x="3912709" y="41148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Forme libre 253"/>
                <p:cNvSpPr/>
                <p:nvPr/>
              </p:nvSpPr>
              <p:spPr>
                <a:xfrm rot="901002">
                  <a:off x="4076474" y="365759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5" name="Délai  7"/>
                <p:cNvSpPr/>
                <p:nvPr/>
              </p:nvSpPr>
              <p:spPr>
                <a:xfrm rot="16200000">
                  <a:off x="4305300" y="3695700"/>
                  <a:ext cx="914400" cy="838200"/>
                </a:xfrm>
                <a:prstGeom prst="flowChartDelay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Forme en L 255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Forme en L 256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Corde 257"/>
                <p:cNvSpPr/>
                <p:nvPr/>
              </p:nvSpPr>
              <p:spPr>
                <a:xfrm>
                  <a:off x="4270484" y="41910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Forme libre 258"/>
                <p:cNvSpPr/>
                <p:nvPr/>
              </p:nvSpPr>
              <p:spPr>
                <a:xfrm rot="901002">
                  <a:off x="4431373" y="375827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60" name="Grouper 17"/>
                <p:cNvGrpSpPr/>
                <p:nvPr/>
              </p:nvGrpSpPr>
              <p:grpSpPr>
                <a:xfrm>
                  <a:off x="4289769" y="3035738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262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63" name="Arc 262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4435936" y="3124200"/>
                    <a:ext cx="489678" cy="4022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261" name="Corde 260"/>
                <p:cNvSpPr/>
                <p:nvPr/>
              </p:nvSpPr>
              <p:spPr>
                <a:xfrm>
                  <a:off x="4382516" y="3081230"/>
                  <a:ext cx="421409" cy="628048"/>
                </a:xfrm>
                <a:prstGeom prst="chord">
                  <a:avLst>
                    <a:gd name="adj1" fmla="val 1208706"/>
                    <a:gd name="adj2" fmla="val 9646638"/>
                  </a:avLst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5" name="Groupe 5"/>
            <p:cNvGrpSpPr/>
            <p:nvPr/>
          </p:nvGrpSpPr>
          <p:grpSpPr>
            <a:xfrm>
              <a:off x="5725076" y="2516370"/>
              <a:ext cx="1358603" cy="1641779"/>
              <a:chOff x="5452269" y="2951721"/>
              <a:chExt cx="1764053" cy="1993214"/>
            </a:xfrm>
          </p:grpSpPr>
          <p:sp>
            <p:nvSpPr>
              <p:cNvPr id="169" name="ZoneTexte 168"/>
              <p:cNvSpPr txBox="1"/>
              <p:nvPr/>
            </p:nvSpPr>
            <p:spPr>
              <a:xfrm>
                <a:off x="5452269" y="4608642"/>
                <a:ext cx="1764053" cy="33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IDE Coordinatrice</a:t>
                </a:r>
                <a:endParaRPr lang="fr-FR" sz="1200" b="1" dirty="0"/>
              </a:p>
            </p:txBody>
          </p:sp>
          <p:grpSp>
            <p:nvGrpSpPr>
              <p:cNvPr id="170" name="Grouper 20"/>
              <p:cNvGrpSpPr/>
              <p:nvPr/>
            </p:nvGrpSpPr>
            <p:grpSpPr>
              <a:xfrm>
                <a:off x="5624675" y="2951721"/>
                <a:ext cx="1104260" cy="1630121"/>
                <a:chOff x="3912709" y="2979222"/>
                <a:chExt cx="1268891" cy="1897578"/>
              </a:xfrm>
            </p:grpSpPr>
            <p:grpSp>
              <p:nvGrpSpPr>
                <p:cNvPr id="171" name="Grouper 13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sp>
                <p:nvSpPr>
                  <p:cNvPr id="173" name="Corde 172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0" name="Forme libre 239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FF66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Délai  7"/>
                  <p:cNvSpPr/>
                  <p:nvPr/>
                </p:nvSpPr>
                <p:spPr>
                  <a:xfrm rot="16200000">
                    <a:off x="4305300" y="3695699"/>
                    <a:ext cx="914400" cy="838200"/>
                  </a:xfrm>
                  <a:prstGeom prst="flowChartDelay">
                    <a:avLst/>
                  </a:prstGeom>
                  <a:solidFill>
                    <a:srgbClr val="FF66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2" name="Forme en L 241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Forme en L 242"/>
                  <p:cNvSpPr/>
                  <p:nvPr/>
                </p:nvSpPr>
                <p:spPr>
                  <a:xfrm flipH="1">
                    <a:off x="4640943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4" name="Corde 243"/>
                  <p:cNvSpPr/>
                  <p:nvPr/>
                </p:nvSpPr>
                <p:spPr>
                  <a:xfrm>
                    <a:off x="4270484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Forme libre 244"/>
                  <p:cNvSpPr/>
                  <p:nvPr/>
                </p:nvSpPr>
                <p:spPr>
                  <a:xfrm rot="901002">
                    <a:off x="4431373" y="375827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FF660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46" name="Grouper 12"/>
                  <p:cNvGrpSpPr/>
                  <p:nvPr/>
                </p:nvGrpSpPr>
                <p:grpSpPr>
                  <a:xfrm>
                    <a:off x="4335931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247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48" name="Arc 247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>
                    <a:xfrm>
                      <a:off x="4344849" y="3198245"/>
                      <a:ext cx="466859" cy="3697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1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100" dirty="0"/>
                    </a:p>
                  </p:txBody>
                </p:sp>
              </p:grpSp>
            </p:grpSp>
            <p:sp>
              <p:nvSpPr>
                <p:cNvPr id="172" name="Forme libre 171"/>
                <p:cNvSpPr/>
                <p:nvPr/>
              </p:nvSpPr>
              <p:spPr>
                <a:xfrm>
                  <a:off x="4363986" y="2979222"/>
                  <a:ext cx="746855" cy="730058"/>
                </a:xfrm>
                <a:custGeom>
                  <a:avLst/>
                  <a:gdLst>
                    <a:gd name="connsiteX0" fmla="*/ 45263 w 746855"/>
                    <a:gd name="connsiteY0" fmla="*/ 423320 h 722840"/>
                    <a:gd name="connsiteX1" fmla="*/ 29288 w 746855"/>
                    <a:gd name="connsiteY1" fmla="*/ 215654 h 722840"/>
                    <a:gd name="connsiteX2" fmla="*/ 220994 w 746855"/>
                    <a:gd name="connsiteY2" fmla="*/ 87859 h 722840"/>
                    <a:gd name="connsiteX3" fmla="*/ 580444 w 746855"/>
                    <a:gd name="connsiteY3" fmla="*/ 55910 h 722840"/>
                    <a:gd name="connsiteX4" fmla="*/ 732211 w 746855"/>
                    <a:gd name="connsiteY4" fmla="*/ 423320 h 722840"/>
                    <a:gd name="connsiteX5" fmla="*/ 668309 w 746855"/>
                    <a:gd name="connsiteY5" fmla="*/ 702872 h 722840"/>
                    <a:gd name="connsiteX6" fmla="*/ 612395 w 746855"/>
                    <a:gd name="connsiteY6" fmla="*/ 543128 h 722840"/>
                    <a:gd name="connsiteX7" fmla="*/ 444652 w 746855"/>
                    <a:gd name="connsiteY7" fmla="*/ 271564 h 722840"/>
                    <a:gd name="connsiteX8" fmla="*/ 228982 w 746855"/>
                    <a:gd name="connsiteY8" fmla="*/ 207666 h 722840"/>
                    <a:gd name="connsiteX9" fmla="*/ 45263 w 746855"/>
                    <a:gd name="connsiteY9" fmla="*/ 423320 h 72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6855" h="722840">
                      <a:moveTo>
                        <a:pt x="45263" y="423320"/>
                      </a:moveTo>
                      <a:cubicBezTo>
                        <a:pt x="11981" y="424651"/>
                        <a:pt x="0" y="271564"/>
                        <a:pt x="29288" y="215654"/>
                      </a:cubicBezTo>
                      <a:cubicBezTo>
                        <a:pt x="58577" y="159744"/>
                        <a:pt x="129135" y="114483"/>
                        <a:pt x="220994" y="87859"/>
                      </a:cubicBezTo>
                      <a:cubicBezTo>
                        <a:pt x="312853" y="61235"/>
                        <a:pt x="495241" y="0"/>
                        <a:pt x="580444" y="55910"/>
                      </a:cubicBezTo>
                      <a:cubicBezTo>
                        <a:pt x="665647" y="111820"/>
                        <a:pt x="717567" y="315493"/>
                        <a:pt x="732211" y="423320"/>
                      </a:cubicBezTo>
                      <a:cubicBezTo>
                        <a:pt x="746855" y="531147"/>
                        <a:pt x="688278" y="682904"/>
                        <a:pt x="668309" y="702872"/>
                      </a:cubicBezTo>
                      <a:cubicBezTo>
                        <a:pt x="648340" y="722840"/>
                        <a:pt x="649671" y="615013"/>
                        <a:pt x="612395" y="543128"/>
                      </a:cubicBezTo>
                      <a:cubicBezTo>
                        <a:pt x="575119" y="471243"/>
                        <a:pt x="508554" y="327474"/>
                        <a:pt x="444652" y="271564"/>
                      </a:cubicBezTo>
                      <a:cubicBezTo>
                        <a:pt x="380750" y="215654"/>
                        <a:pt x="294216" y="187698"/>
                        <a:pt x="228982" y="207666"/>
                      </a:cubicBezTo>
                      <a:cubicBezTo>
                        <a:pt x="163749" y="227634"/>
                        <a:pt x="78545" y="421989"/>
                        <a:pt x="45263" y="4233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6" name="Groupe 20"/>
            <p:cNvGrpSpPr/>
            <p:nvPr/>
          </p:nvGrpSpPr>
          <p:grpSpPr>
            <a:xfrm>
              <a:off x="4724801" y="1170531"/>
              <a:ext cx="1469740" cy="1542438"/>
              <a:chOff x="5467078" y="1066535"/>
              <a:chExt cx="1841201" cy="1740754"/>
            </a:xfrm>
          </p:grpSpPr>
          <p:sp>
            <p:nvSpPr>
              <p:cNvPr id="153" name="ZoneTexte 152"/>
              <p:cNvSpPr txBox="1"/>
              <p:nvPr/>
            </p:nvSpPr>
            <p:spPr>
              <a:xfrm>
                <a:off x="5726155" y="2530290"/>
                <a:ext cx="1582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Médecin traitant</a:t>
                </a:r>
                <a:endParaRPr lang="fr-FR" sz="1200" b="1" dirty="0"/>
              </a:p>
            </p:txBody>
          </p:sp>
          <p:grpSp>
            <p:nvGrpSpPr>
              <p:cNvPr id="154" name="Grouper 34"/>
              <p:cNvGrpSpPr/>
              <p:nvPr/>
            </p:nvGrpSpPr>
            <p:grpSpPr>
              <a:xfrm>
                <a:off x="5467078" y="1066535"/>
                <a:ext cx="1073588" cy="1455476"/>
                <a:chOff x="3912709" y="3035740"/>
                <a:chExt cx="1273407" cy="1841060"/>
              </a:xfrm>
            </p:grpSpPr>
            <p:sp>
              <p:nvSpPr>
                <p:cNvPr id="155" name="Corde 154"/>
                <p:cNvSpPr/>
                <p:nvPr/>
              </p:nvSpPr>
              <p:spPr>
                <a:xfrm>
                  <a:off x="3912709" y="41148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Forme libre 155"/>
                <p:cNvSpPr/>
                <p:nvPr/>
              </p:nvSpPr>
              <p:spPr>
                <a:xfrm rot="901002">
                  <a:off x="4076474" y="365759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7" name="Délai  7"/>
                <p:cNvSpPr/>
                <p:nvPr/>
              </p:nvSpPr>
              <p:spPr>
                <a:xfrm rot="16200000">
                  <a:off x="4309816" y="3695699"/>
                  <a:ext cx="914400" cy="83820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8" name="Forme en L 157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Forme en L 158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Corde 159"/>
                <p:cNvSpPr/>
                <p:nvPr/>
              </p:nvSpPr>
              <p:spPr>
                <a:xfrm>
                  <a:off x="4563465" y="42672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1" name="Forme libre 160"/>
                <p:cNvSpPr/>
                <p:nvPr/>
              </p:nvSpPr>
              <p:spPr>
                <a:xfrm rot="901002">
                  <a:off x="4748802" y="3800116"/>
                  <a:ext cx="241526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62" name="Grouper 12"/>
                <p:cNvGrpSpPr/>
                <p:nvPr/>
              </p:nvGrpSpPr>
              <p:grpSpPr>
                <a:xfrm>
                  <a:off x="4335931" y="3035740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166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7" name="Arc 166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344846" y="3124201"/>
                    <a:ext cx="484004" cy="3954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163" name="Arc plein 162"/>
                <p:cNvSpPr/>
                <p:nvPr/>
              </p:nvSpPr>
              <p:spPr>
                <a:xfrm>
                  <a:off x="4487265" y="3657598"/>
                  <a:ext cx="152400" cy="710319"/>
                </a:xfrm>
                <a:prstGeom prst="blockArc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4" name="Connecteur en arc 163"/>
                <p:cNvCxnSpPr>
                  <a:stCxn id="166" idx="5"/>
                </p:cNvCxnSpPr>
                <p:nvPr/>
              </p:nvCxnSpPr>
              <p:spPr>
                <a:xfrm rot="5400000">
                  <a:off x="4637524" y="3727120"/>
                  <a:ext cx="407434" cy="215526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Ellipse 164"/>
                <p:cNvSpPr/>
                <p:nvPr/>
              </p:nvSpPr>
              <p:spPr>
                <a:xfrm>
                  <a:off x="4690816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7" name="Groupe 19"/>
            <p:cNvGrpSpPr/>
            <p:nvPr/>
          </p:nvGrpSpPr>
          <p:grpSpPr>
            <a:xfrm>
              <a:off x="3296004" y="1420000"/>
              <a:ext cx="1144149" cy="1383612"/>
              <a:chOff x="2909536" y="1091735"/>
              <a:chExt cx="1318406" cy="1715361"/>
            </a:xfrm>
          </p:grpSpPr>
          <p:sp>
            <p:nvSpPr>
              <p:cNvPr id="138" name="ZoneTexte 137"/>
              <p:cNvSpPr txBox="1"/>
              <p:nvPr/>
            </p:nvSpPr>
            <p:spPr>
              <a:xfrm>
                <a:off x="3028576" y="2463681"/>
                <a:ext cx="1199366" cy="34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Diététicienne</a:t>
                </a:r>
                <a:endParaRPr lang="fr-FR" sz="1200" b="1" dirty="0"/>
              </a:p>
            </p:txBody>
          </p:sp>
          <p:grpSp>
            <p:nvGrpSpPr>
              <p:cNvPr id="139" name="Grouper 21"/>
              <p:cNvGrpSpPr/>
              <p:nvPr/>
            </p:nvGrpSpPr>
            <p:grpSpPr>
              <a:xfrm>
                <a:off x="2909536" y="1091735"/>
                <a:ext cx="1036232" cy="1413853"/>
                <a:chOff x="3912709" y="3035740"/>
                <a:chExt cx="1268891" cy="1841060"/>
              </a:xfrm>
            </p:grpSpPr>
            <p:grpSp>
              <p:nvGrpSpPr>
                <p:cNvPr id="140" name="Grouper 13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sp>
                <p:nvSpPr>
                  <p:cNvPr id="142" name="Corde 141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3" name="Forme libre 142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Délai  7"/>
                  <p:cNvSpPr/>
                  <p:nvPr/>
                </p:nvSpPr>
                <p:spPr>
                  <a:xfrm rot="16200000">
                    <a:off x="4305300" y="3695699"/>
                    <a:ext cx="914400" cy="838200"/>
                  </a:xfrm>
                  <a:prstGeom prst="flowChartDelay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5" name="Forme en L 144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6" name="Forme en L 145"/>
                  <p:cNvSpPr/>
                  <p:nvPr/>
                </p:nvSpPr>
                <p:spPr>
                  <a:xfrm flipH="1">
                    <a:off x="4640943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7" name="Corde 146"/>
                  <p:cNvSpPr/>
                  <p:nvPr/>
                </p:nvSpPr>
                <p:spPr>
                  <a:xfrm>
                    <a:off x="4270484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8" name="Forme libre 147"/>
                  <p:cNvSpPr/>
                  <p:nvPr/>
                </p:nvSpPr>
                <p:spPr>
                  <a:xfrm rot="901002">
                    <a:off x="4431373" y="375827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49" name="Grouper 12"/>
                  <p:cNvGrpSpPr/>
                  <p:nvPr/>
                </p:nvGrpSpPr>
                <p:grpSpPr>
                  <a:xfrm>
                    <a:off x="4335931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150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51" name="Arc 150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344847" y="3124200"/>
                      <a:ext cx="459612" cy="44718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2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200" dirty="0"/>
                    </a:p>
                  </p:txBody>
                </p:sp>
              </p:grpSp>
            </p:grpSp>
            <p:sp>
              <p:nvSpPr>
                <p:cNvPr id="141" name="Forme libre 140"/>
                <p:cNvSpPr/>
                <p:nvPr/>
              </p:nvSpPr>
              <p:spPr>
                <a:xfrm>
                  <a:off x="4346679" y="3047113"/>
                  <a:ext cx="776145" cy="628324"/>
                </a:xfrm>
                <a:custGeom>
                  <a:avLst/>
                  <a:gdLst>
                    <a:gd name="connsiteX0" fmla="*/ 182387 w 776145"/>
                    <a:gd name="connsiteY0" fmla="*/ 171724 h 628324"/>
                    <a:gd name="connsiteX1" fmla="*/ 14644 w 776145"/>
                    <a:gd name="connsiteY1" fmla="*/ 243609 h 628324"/>
                    <a:gd name="connsiteX2" fmla="*/ 270252 w 776145"/>
                    <a:gd name="connsiteY2" fmla="*/ 27955 h 628324"/>
                    <a:gd name="connsiteX3" fmla="*/ 597751 w 776145"/>
                    <a:gd name="connsiteY3" fmla="*/ 75878 h 628324"/>
                    <a:gd name="connsiteX4" fmla="*/ 725555 w 776145"/>
                    <a:gd name="connsiteY4" fmla="*/ 235622 h 628324"/>
                    <a:gd name="connsiteX5" fmla="*/ 773482 w 776145"/>
                    <a:gd name="connsiteY5" fmla="*/ 411340 h 628324"/>
                    <a:gd name="connsiteX6" fmla="*/ 741531 w 776145"/>
                    <a:gd name="connsiteY6" fmla="*/ 611019 h 628324"/>
                    <a:gd name="connsiteX7" fmla="*/ 621714 w 776145"/>
                    <a:gd name="connsiteY7" fmla="*/ 515173 h 628324"/>
                    <a:gd name="connsiteX8" fmla="*/ 621714 w 776145"/>
                    <a:gd name="connsiteY8" fmla="*/ 371404 h 628324"/>
                    <a:gd name="connsiteX9" fmla="*/ 573787 w 776145"/>
                    <a:gd name="connsiteY9" fmla="*/ 251596 h 628324"/>
                    <a:gd name="connsiteX10" fmla="*/ 182387 w 776145"/>
                    <a:gd name="connsiteY10" fmla="*/ 171724 h 62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6145" h="628324">
                      <a:moveTo>
                        <a:pt x="182387" y="171724"/>
                      </a:moveTo>
                      <a:cubicBezTo>
                        <a:pt x="89197" y="170393"/>
                        <a:pt x="0" y="267571"/>
                        <a:pt x="14644" y="243609"/>
                      </a:cubicBezTo>
                      <a:cubicBezTo>
                        <a:pt x="29288" y="219648"/>
                        <a:pt x="173068" y="55910"/>
                        <a:pt x="270252" y="27955"/>
                      </a:cubicBezTo>
                      <a:cubicBezTo>
                        <a:pt x="367436" y="0"/>
                        <a:pt x="521867" y="41267"/>
                        <a:pt x="597751" y="75878"/>
                      </a:cubicBezTo>
                      <a:cubicBezTo>
                        <a:pt x="673635" y="110489"/>
                        <a:pt x="696267" y="179712"/>
                        <a:pt x="725555" y="235622"/>
                      </a:cubicBezTo>
                      <a:cubicBezTo>
                        <a:pt x="754843" y="291532"/>
                        <a:pt x="770819" y="348774"/>
                        <a:pt x="773482" y="411340"/>
                      </a:cubicBezTo>
                      <a:cubicBezTo>
                        <a:pt x="776145" y="473906"/>
                        <a:pt x="766826" y="593714"/>
                        <a:pt x="741531" y="611019"/>
                      </a:cubicBezTo>
                      <a:cubicBezTo>
                        <a:pt x="716236" y="628324"/>
                        <a:pt x="641684" y="555109"/>
                        <a:pt x="621714" y="515173"/>
                      </a:cubicBezTo>
                      <a:cubicBezTo>
                        <a:pt x="601744" y="475237"/>
                        <a:pt x="629702" y="415333"/>
                        <a:pt x="621714" y="371404"/>
                      </a:cubicBezTo>
                      <a:cubicBezTo>
                        <a:pt x="613726" y="327475"/>
                        <a:pt x="644346" y="284876"/>
                        <a:pt x="573787" y="251596"/>
                      </a:cubicBezTo>
                      <a:cubicBezTo>
                        <a:pt x="503228" y="218316"/>
                        <a:pt x="275577" y="173055"/>
                        <a:pt x="182387" y="17172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8" name="Groupe 11"/>
            <p:cNvGrpSpPr/>
            <p:nvPr/>
          </p:nvGrpSpPr>
          <p:grpSpPr>
            <a:xfrm>
              <a:off x="3495675" y="4088469"/>
              <a:ext cx="1346248" cy="1371332"/>
              <a:chOff x="3914023" y="3963009"/>
              <a:chExt cx="1636015" cy="1771144"/>
            </a:xfrm>
          </p:grpSpPr>
          <p:sp>
            <p:nvSpPr>
              <p:cNvPr id="121" name="ZoneTexte 120"/>
              <p:cNvSpPr txBox="1"/>
              <p:nvPr/>
            </p:nvSpPr>
            <p:spPr>
              <a:xfrm>
                <a:off x="4364533" y="5457154"/>
                <a:ext cx="1185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Coach APA</a:t>
                </a:r>
                <a:endParaRPr lang="fr-FR" sz="1200" b="1" dirty="0"/>
              </a:p>
            </p:txBody>
          </p:sp>
          <p:grpSp>
            <p:nvGrpSpPr>
              <p:cNvPr id="122" name="Grouper 25"/>
              <p:cNvGrpSpPr/>
              <p:nvPr/>
            </p:nvGrpSpPr>
            <p:grpSpPr>
              <a:xfrm>
                <a:off x="3914023" y="3963009"/>
                <a:ext cx="1261580" cy="1528423"/>
                <a:chOff x="3733800" y="3035740"/>
                <a:chExt cx="1447800" cy="1841060"/>
              </a:xfrm>
            </p:grpSpPr>
            <p:cxnSp>
              <p:nvCxnSpPr>
                <p:cNvPr id="123" name="Connecteur droit 122"/>
                <p:cNvCxnSpPr/>
                <p:nvPr/>
              </p:nvCxnSpPr>
              <p:spPr>
                <a:xfrm flipV="1">
                  <a:off x="3844131" y="3348372"/>
                  <a:ext cx="426353" cy="196841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Corde 123"/>
                <p:cNvSpPr/>
                <p:nvPr/>
              </p:nvSpPr>
              <p:spPr>
                <a:xfrm rot="3873174">
                  <a:off x="3898792" y="3485766"/>
                  <a:ext cx="412138" cy="170721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Forme libre 124"/>
                <p:cNvSpPr/>
                <p:nvPr/>
              </p:nvSpPr>
              <p:spPr>
                <a:xfrm rot="4606832">
                  <a:off x="4088294" y="3332550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660066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Délai  7"/>
                <p:cNvSpPr/>
                <p:nvPr/>
              </p:nvSpPr>
              <p:spPr>
                <a:xfrm rot="16200000">
                  <a:off x="4305300" y="3695700"/>
                  <a:ext cx="914400" cy="838200"/>
                </a:xfrm>
                <a:prstGeom prst="flowChartDelay">
                  <a:avLst/>
                </a:prstGeom>
                <a:solidFill>
                  <a:srgbClr val="660066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7" name="Forme en L 126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Forme en L 127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9" name="Corde 128"/>
                <p:cNvSpPr/>
                <p:nvPr/>
              </p:nvSpPr>
              <p:spPr>
                <a:xfrm>
                  <a:off x="4270484" y="41910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Forme libre 129"/>
                <p:cNvSpPr/>
                <p:nvPr/>
              </p:nvSpPr>
              <p:spPr>
                <a:xfrm rot="901002">
                  <a:off x="4431373" y="375827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660066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1" name="Grouper 12"/>
                <p:cNvGrpSpPr/>
                <p:nvPr/>
              </p:nvGrpSpPr>
              <p:grpSpPr>
                <a:xfrm>
                  <a:off x="4335931" y="3035740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135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36" name="Arc 135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344848" y="3124199"/>
                    <a:ext cx="454269" cy="430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132" name="Forme libre 131"/>
                <p:cNvSpPr/>
                <p:nvPr/>
              </p:nvSpPr>
              <p:spPr>
                <a:xfrm>
                  <a:off x="4627739" y="3129139"/>
                  <a:ext cx="411339" cy="407105"/>
                </a:xfrm>
                <a:custGeom>
                  <a:avLst/>
                  <a:gdLst>
                    <a:gd name="connsiteX0" fmla="*/ 33161 w 411339"/>
                    <a:gd name="connsiteY0" fmla="*/ 7761 h 407105"/>
                    <a:gd name="connsiteX1" fmla="*/ 24694 w 411339"/>
                    <a:gd name="connsiteY1" fmla="*/ 58561 h 407105"/>
                    <a:gd name="connsiteX2" fmla="*/ 181328 w 411339"/>
                    <a:gd name="connsiteY2" fmla="*/ 122061 h 407105"/>
                    <a:gd name="connsiteX3" fmla="*/ 189794 w 411339"/>
                    <a:gd name="connsiteY3" fmla="*/ 253294 h 407105"/>
                    <a:gd name="connsiteX4" fmla="*/ 257528 w 411339"/>
                    <a:gd name="connsiteY4" fmla="*/ 278694 h 407105"/>
                    <a:gd name="connsiteX5" fmla="*/ 312561 w 411339"/>
                    <a:gd name="connsiteY5" fmla="*/ 337961 h 407105"/>
                    <a:gd name="connsiteX6" fmla="*/ 392994 w 411339"/>
                    <a:gd name="connsiteY6" fmla="*/ 405694 h 407105"/>
                    <a:gd name="connsiteX7" fmla="*/ 409928 w 411339"/>
                    <a:gd name="connsiteY7" fmla="*/ 329494 h 407105"/>
                    <a:gd name="connsiteX8" fmla="*/ 401461 w 411339"/>
                    <a:gd name="connsiteY8" fmla="*/ 282928 h 407105"/>
                    <a:gd name="connsiteX9" fmla="*/ 371828 w 411339"/>
                    <a:gd name="connsiteY9" fmla="*/ 181328 h 407105"/>
                    <a:gd name="connsiteX10" fmla="*/ 333728 w 411339"/>
                    <a:gd name="connsiteY10" fmla="*/ 138994 h 407105"/>
                    <a:gd name="connsiteX11" fmla="*/ 227894 w 411339"/>
                    <a:gd name="connsiteY11" fmla="*/ 58561 h 407105"/>
                    <a:gd name="connsiteX12" fmla="*/ 122061 w 411339"/>
                    <a:gd name="connsiteY12" fmla="*/ 11994 h 407105"/>
                    <a:gd name="connsiteX13" fmla="*/ 33161 w 411339"/>
                    <a:gd name="connsiteY13" fmla="*/ 7761 h 40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1339" h="407105">
                      <a:moveTo>
                        <a:pt x="33161" y="7761"/>
                      </a:moveTo>
                      <a:cubicBezTo>
                        <a:pt x="16933" y="15522"/>
                        <a:pt x="0" y="39511"/>
                        <a:pt x="24694" y="58561"/>
                      </a:cubicBezTo>
                      <a:cubicBezTo>
                        <a:pt x="49388" y="77611"/>
                        <a:pt x="153811" y="89606"/>
                        <a:pt x="181328" y="122061"/>
                      </a:cubicBezTo>
                      <a:cubicBezTo>
                        <a:pt x="208845" y="154516"/>
                        <a:pt x="177094" y="227189"/>
                        <a:pt x="189794" y="253294"/>
                      </a:cubicBezTo>
                      <a:cubicBezTo>
                        <a:pt x="202494" y="279399"/>
                        <a:pt x="237067" y="264583"/>
                        <a:pt x="257528" y="278694"/>
                      </a:cubicBezTo>
                      <a:cubicBezTo>
                        <a:pt x="277989" y="292805"/>
                        <a:pt x="289983" y="316794"/>
                        <a:pt x="312561" y="337961"/>
                      </a:cubicBezTo>
                      <a:cubicBezTo>
                        <a:pt x="335139" y="359128"/>
                        <a:pt x="376766" y="407105"/>
                        <a:pt x="392994" y="405694"/>
                      </a:cubicBezTo>
                      <a:cubicBezTo>
                        <a:pt x="409222" y="404283"/>
                        <a:pt x="408517" y="349955"/>
                        <a:pt x="409928" y="329494"/>
                      </a:cubicBezTo>
                      <a:cubicBezTo>
                        <a:pt x="411339" y="309033"/>
                        <a:pt x="407811" y="307622"/>
                        <a:pt x="401461" y="282928"/>
                      </a:cubicBezTo>
                      <a:cubicBezTo>
                        <a:pt x="395111" y="258234"/>
                        <a:pt x="383117" y="205317"/>
                        <a:pt x="371828" y="181328"/>
                      </a:cubicBezTo>
                      <a:cubicBezTo>
                        <a:pt x="360539" y="157339"/>
                        <a:pt x="357717" y="159455"/>
                        <a:pt x="333728" y="138994"/>
                      </a:cubicBezTo>
                      <a:cubicBezTo>
                        <a:pt x="309739" y="118533"/>
                        <a:pt x="263172" y="79728"/>
                        <a:pt x="227894" y="58561"/>
                      </a:cubicBezTo>
                      <a:cubicBezTo>
                        <a:pt x="192616" y="37394"/>
                        <a:pt x="155222" y="19755"/>
                        <a:pt x="122061" y="11994"/>
                      </a:cubicBezTo>
                      <a:cubicBezTo>
                        <a:pt x="88900" y="4233"/>
                        <a:pt x="49389" y="0"/>
                        <a:pt x="33161" y="776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3733800" y="3429000"/>
                  <a:ext cx="205437" cy="2285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>
                  <a:off x="4167765" y="3200401"/>
                  <a:ext cx="205437" cy="2285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9" name="Groupe 7"/>
            <p:cNvGrpSpPr/>
            <p:nvPr/>
          </p:nvGrpSpPr>
          <p:grpSpPr>
            <a:xfrm>
              <a:off x="3478926" y="2651917"/>
              <a:ext cx="1689412" cy="1611083"/>
              <a:chOff x="3650879" y="2651917"/>
              <a:chExt cx="1689412" cy="1611083"/>
            </a:xfrm>
          </p:grpSpPr>
          <p:grpSp>
            <p:nvGrpSpPr>
              <p:cNvPr id="101" name="Groupe 457"/>
              <p:cNvGrpSpPr/>
              <p:nvPr/>
            </p:nvGrpSpPr>
            <p:grpSpPr>
              <a:xfrm>
                <a:off x="3650879" y="2651917"/>
                <a:ext cx="1689412" cy="1265484"/>
                <a:chOff x="3729349" y="2605598"/>
                <a:chExt cx="1938002" cy="1544884"/>
              </a:xfrm>
            </p:grpSpPr>
            <p:pic>
              <p:nvPicPr>
                <p:cNvPr id="103" name="Image 10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29349" y="2934565"/>
                  <a:ext cx="846728" cy="270438"/>
                </a:xfrm>
                <a:prstGeom prst="rect">
                  <a:avLst/>
                </a:prstGeom>
              </p:spPr>
            </p:pic>
            <p:grpSp>
              <p:nvGrpSpPr>
                <p:cNvPr id="104" name="Groupe 459"/>
                <p:cNvGrpSpPr/>
                <p:nvPr/>
              </p:nvGrpSpPr>
              <p:grpSpPr>
                <a:xfrm>
                  <a:off x="4000838" y="2605598"/>
                  <a:ext cx="1666513" cy="1544884"/>
                  <a:chOff x="3515561" y="3035740"/>
                  <a:chExt cx="1970838" cy="1841060"/>
                </a:xfrm>
              </p:grpSpPr>
              <p:grpSp>
                <p:nvGrpSpPr>
                  <p:cNvPr id="105" name="Grouper 13"/>
                  <p:cNvGrpSpPr/>
                  <p:nvPr/>
                </p:nvGrpSpPr>
                <p:grpSpPr>
                  <a:xfrm>
                    <a:off x="3515561" y="3754009"/>
                    <a:ext cx="484652" cy="637403"/>
                    <a:chOff x="3502192" y="3744097"/>
                    <a:chExt cx="484652" cy="637403"/>
                  </a:xfrm>
                </p:grpSpPr>
                <p:grpSp>
                  <p:nvGrpSpPr>
                    <p:cNvPr id="117" name="Grouper 23"/>
                    <p:cNvGrpSpPr/>
                    <p:nvPr/>
                  </p:nvGrpSpPr>
                  <p:grpSpPr>
                    <a:xfrm>
                      <a:off x="3502192" y="3744097"/>
                      <a:ext cx="484652" cy="637403"/>
                      <a:chOff x="3502192" y="3744097"/>
                      <a:chExt cx="484652" cy="637403"/>
                    </a:xfrm>
                  </p:grpSpPr>
                  <p:sp>
                    <p:nvSpPr>
                      <p:cNvPr id="119" name="Plaque 118"/>
                      <p:cNvSpPr/>
                      <p:nvPr/>
                    </p:nvSpPr>
                    <p:spPr>
                      <a:xfrm rot="19858782">
                        <a:off x="3838576" y="4000500"/>
                        <a:ext cx="148268" cy="381000"/>
                      </a:xfrm>
                      <a:prstGeom prst="bevel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20" name="Arc plein 119"/>
                      <p:cNvSpPr/>
                      <p:nvPr/>
                    </p:nvSpPr>
                    <p:spPr>
                      <a:xfrm rot="18600799">
                        <a:off x="3398580" y="3847709"/>
                        <a:ext cx="552894" cy="345669"/>
                      </a:xfrm>
                      <a:prstGeom prst="blockArc">
                        <a:avLst>
                          <a:gd name="adj1" fmla="val 10800000"/>
                          <a:gd name="adj2" fmla="val 20330713"/>
                          <a:gd name="adj3" fmla="val 12177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8" name="Arc plein 117"/>
                    <p:cNvSpPr/>
                    <p:nvPr/>
                  </p:nvSpPr>
                  <p:spPr>
                    <a:xfrm rot="18766346">
                      <a:off x="3573491" y="3891619"/>
                      <a:ext cx="440229" cy="345669"/>
                    </a:xfrm>
                    <a:prstGeom prst="blockArc">
                      <a:avLst>
                        <a:gd name="adj1" fmla="val 10800000"/>
                        <a:gd name="adj2" fmla="val 20330713"/>
                        <a:gd name="adj3" fmla="val 12177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6" name="Corde 105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7" name="Forme libre 106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Délai  7"/>
                  <p:cNvSpPr/>
                  <p:nvPr/>
                </p:nvSpPr>
                <p:spPr>
                  <a:xfrm rot="16200000">
                    <a:off x="4457699" y="3543300"/>
                    <a:ext cx="914399" cy="11430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9" name="Forme en L 108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Forme en L 109"/>
                  <p:cNvSpPr/>
                  <p:nvPr/>
                </p:nvSpPr>
                <p:spPr>
                  <a:xfrm flipH="1">
                    <a:off x="4945737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1" name="Corde 110"/>
                  <p:cNvSpPr/>
                  <p:nvPr/>
                </p:nvSpPr>
                <p:spPr>
                  <a:xfrm>
                    <a:off x="4575284" y="42672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2" name="Forme libre 111"/>
                  <p:cNvSpPr/>
                  <p:nvPr/>
                </p:nvSpPr>
                <p:spPr>
                  <a:xfrm rot="901002">
                    <a:off x="4728915" y="3814271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13" name="Grouper 12"/>
                  <p:cNvGrpSpPr/>
                  <p:nvPr/>
                </p:nvGrpSpPr>
                <p:grpSpPr>
                  <a:xfrm>
                    <a:off x="4501807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114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15" name="Arc 114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4416664" y="3176325"/>
                      <a:ext cx="441895" cy="4029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2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200" dirty="0"/>
                    </a:p>
                  </p:txBody>
                </p:sp>
              </p:grpSp>
            </p:grpSp>
          </p:grpSp>
          <p:sp>
            <p:nvSpPr>
              <p:cNvPr id="102" name="ZoneTexte 101"/>
              <p:cNvSpPr txBox="1"/>
              <p:nvPr/>
            </p:nvSpPr>
            <p:spPr>
              <a:xfrm>
                <a:off x="4541966" y="3984926"/>
                <a:ext cx="660035" cy="278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Patient</a:t>
                </a:r>
                <a:endParaRPr lang="fr-FR" sz="1200" b="1" dirty="0"/>
              </a:p>
            </p:txBody>
          </p:sp>
        </p:grpSp>
        <p:grpSp>
          <p:nvGrpSpPr>
            <p:cNvPr id="80" name="Groupe 517"/>
            <p:cNvGrpSpPr/>
            <p:nvPr/>
          </p:nvGrpSpPr>
          <p:grpSpPr>
            <a:xfrm>
              <a:off x="5035096" y="3901929"/>
              <a:ext cx="1425482" cy="1463686"/>
              <a:chOff x="5028516" y="3956542"/>
              <a:chExt cx="1617905" cy="1517847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5174987" y="5197390"/>
                <a:ext cx="14714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200" b="1"/>
                </a:lvl1pPr>
              </a:lstStyle>
              <a:p>
                <a:r>
                  <a:rPr lang="fr-FR" dirty="0"/>
                  <a:t>S</a:t>
                </a:r>
                <a:r>
                  <a:rPr lang="fr-FR" dirty="0" smtClean="0"/>
                  <a:t>ecrétaire </a:t>
                </a:r>
                <a:r>
                  <a:rPr lang="fr-FR" dirty="0"/>
                  <a:t>médicale</a:t>
                </a:r>
              </a:p>
            </p:txBody>
          </p:sp>
          <p:grpSp>
            <p:nvGrpSpPr>
              <p:cNvPr id="82" name="Grouper 26"/>
              <p:cNvGrpSpPr/>
              <p:nvPr/>
            </p:nvGrpSpPr>
            <p:grpSpPr>
              <a:xfrm>
                <a:off x="5028516" y="3956542"/>
                <a:ext cx="891888" cy="1272159"/>
                <a:chOff x="3912709" y="3035740"/>
                <a:chExt cx="1268891" cy="1841060"/>
              </a:xfrm>
            </p:grpSpPr>
            <p:grpSp>
              <p:nvGrpSpPr>
                <p:cNvPr id="83" name="Grouper 21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grpSp>
                <p:nvGrpSpPr>
                  <p:cNvPr id="88" name="Grouper 13"/>
                  <p:cNvGrpSpPr/>
                  <p:nvPr/>
                </p:nvGrpSpPr>
                <p:grpSpPr>
                  <a:xfrm>
                    <a:off x="3912709" y="3035740"/>
                    <a:ext cx="1268891" cy="1841060"/>
                    <a:chOff x="3912709" y="3035740"/>
                    <a:chExt cx="1268891" cy="1841060"/>
                  </a:xfrm>
                </p:grpSpPr>
                <p:sp>
                  <p:nvSpPr>
                    <p:cNvPr id="90" name="Corde 8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1" name="Forme libre 9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Délai  7"/>
                    <p:cNvSpPr/>
                    <p:nvPr/>
                  </p:nvSpPr>
                  <p:spPr>
                    <a:xfrm rot="16200000">
                      <a:off x="4305300" y="3695699"/>
                      <a:ext cx="914400" cy="83820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3" name="Forme en L 9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4" name="Forme en L 9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5" name="Corde 9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6" name="Forme libre 9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97" name="Grouper 12"/>
                    <p:cNvGrpSpPr/>
                    <p:nvPr/>
                  </p:nvGrpSpPr>
                  <p:grpSpPr>
                    <a:xfrm>
                      <a:off x="4335931" y="3035740"/>
                      <a:ext cx="702347" cy="673540"/>
                      <a:chOff x="4343188" y="2984059"/>
                      <a:chExt cx="702347" cy="673540"/>
                    </a:xfrm>
                  </p:grpSpPr>
                  <p:sp>
                    <p:nvSpPr>
                      <p:cNvPr id="98" name="Connecteur 8"/>
                      <p:cNvSpPr/>
                      <p:nvPr/>
                    </p:nvSpPr>
                    <p:spPr>
                      <a:xfrm>
                        <a:off x="4435935" y="3124200"/>
                        <a:ext cx="609600" cy="533399"/>
                      </a:xfrm>
                      <a:prstGeom prst="flowChartConnector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99" name="Arc 98"/>
                      <p:cNvSpPr/>
                      <p:nvPr/>
                    </p:nvSpPr>
                    <p:spPr>
                      <a:xfrm rot="6931995">
                        <a:off x="4322158" y="3005089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4344848" y="3124200"/>
                        <a:ext cx="562211" cy="46189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400" b="0" i="0" dirty="0" err="1" smtClean="0">
                            <a:latin typeface="Wingdings"/>
                            <a:ea typeface="Wingdings"/>
                            <a:cs typeface="Wingdings"/>
                          </a:rPr>
                          <a:t></a:t>
                        </a:r>
                        <a:endParaRPr lang="fr-FR" sz="1400" dirty="0"/>
                      </a:p>
                    </p:txBody>
                  </p:sp>
                </p:grpSp>
              </p:grpSp>
              <p:sp>
                <p:nvSpPr>
                  <p:cNvPr id="89" name="Forme libre 88"/>
                  <p:cNvSpPr/>
                  <p:nvPr/>
                </p:nvSpPr>
                <p:spPr>
                  <a:xfrm>
                    <a:off x="4346679" y="3047113"/>
                    <a:ext cx="776145" cy="628324"/>
                  </a:xfrm>
                  <a:custGeom>
                    <a:avLst/>
                    <a:gdLst>
                      <a:gd name="connsiteX0" fmla="*/ 182387 w 776145"/>
                      <a:gd name="connsiteY0" fmla="*/ 171724 h 628324"/>
                      <a:gd name="connsiteX1" fmla="*/ 14644 w 776145"/>
                      <a:gd name="connsiteY1" fmla="*/ 243609 h 628324"/>
                      <a:gd name="connsiteX2" fmla="*/ 270252 w 776145"/>
                      <a:gd name="connsiteY2" fmla="*/ 27955 h 628324"/>
                      <a:gd name="connsiteX3" fmla="*/ 597751 w 776145"/>
                      <a:gd name="connsiteY3" fmla="*/ 75878 h 628324"/>
                      <a:gd name="connsiteX4" fmla="*/ 725555 w 776145"/>
                      <a:gd name="connsiteY4" fmla="*/ 235622 h 628324"/>
                      <a:gd name="connsiteX5" fmla="*/ 773482 w 776145"/>
                      <a:gd name="connsiteY5" fmla="*/ 411340 h 628324"/>
                      <a:gd name="connsiteX6" fmla="*/ 741531 w 776145"/>
                      <a:gd name="connsiteY6" fmla="*/ 611019 h 628324"/>
                      <a:gd name="connsiteX7" fmla="*/ 621714 w 776145"/>
                      <a:gd name="connsiteY7" fmla="*/ 515173 h 628324"/>
                      <a:gd name="connsiteX8" fmla="*/ 621714 w 776145"/>
                      <a:gd name="connsiteY8" fmla="*/ 371404 h 628324"/>
                      <a:gd name="connsiteX9" fmla="*/ 573787 w 776145"/>
                      <a:gd name="connsiteY9" fmla="*/ 251596 h 628324"/>
                      <a:gd name="connsiteX10" fmla="*/ 182387 w 776145"/>
                      <a:gd name="connsiteY10" fmla="*/ 171724 h 62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6145" h="628324">
                        <a:moveTo>
                          <a:pt x="182387" y="171724"/>
                        </a:moveTo>
                        <a:cubicBezTo>
                          <a:pt x="89197" y="170393"/>
                          <a:pt x="0" y="267571"/>
                          <a:pt x="14644" y="243609"/>
                        </a:cubicBezTo>
                        <a:cubicBezTo>
                          <a:pt x="29288" y="219648"/>
                          <a:pt x="173068" y="55910"/>
                          <a:pt x="270252" y="27955"/>
                        </a:cubicBezTo>
                        <a:cubicBezTo>
                          <a:pt x="367436" y="0"/>
                          <a:pt x="521867" y="41267"/>
                          <a:pt x="597751" y="75878"/>
                        </a:cubicBezTo>
                        <a:cubicBezTo>
                          <a:pt x="673635" y="110489"/>
                          <a:pt x="696267" y="179712"/>
                          <a:pt x="725555" y="235622"/>
                        </a:cubicBezTo>
                        <a:cubicBezTo>
                          <a:pt x="754843" y="291532"/>
                          <a:pt x="770819" y="348774"/>
                          <a:pt x="773482" y="411340"/>
                        </a:cubicBezTo>
                        <a:cubicBezTo>
                          <a:pt x="776145" y="473906"/>
                          <a:pt x="766826" y="593714"/>
                          <a:pt x="741531" y="611019"/>
                        </a:cubicBezTo>
                        <a:cubicBezTo>
                          <a:pt x="716236" y="628324"/>
                          <a:pt x="641684" y="555109"/>
                          <a:pt x="621714" y="515173"/>
                        </a:cubicBezTo>
                        <a:cubicBezTo>
                          <a:pt x="601744" y="475237"/>
                          <a:pt x="629702" y="415333"/>
                          <a:pt x="621714" y="371404"/>
                        </a:cubicBezTo>
                        <a:cubicBezTo>
                          <a:pt x="613726" y="327475"/>
                          <a:pt x="644346" y="284876"/>
                          <a:pt x="573787" y="251596"/>
                        </a:cubicBezTo>
                        <a:cubicBezTo>
                          <a:pt x="503228" y="218316"/>
                          <a:pt x="275577" y="173055"/>
                          <a:pt x="182387" y="17172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4" name="Ellipse 83"/>
                <p:cNvSpPr/>
                <p:nvPr/>
              </p:nvSpPr>
              <p:spPr>
                <a:xfrm>
                  <a:off x="4808767" y="3352800"/>
                  <a:ext cx="136065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Forme libre 84"/>
                <p:cNvSpPr/>
                <p:nvPr/>
              </p:nvSpPr>
              <p:spPr>
                <a:xfrm>
                  <a:off x="4835525" y="3073400"/>
                  <a:ext cx="69850" cy="282575"/>
                </a:xfrm>
                <a:custGeom>
                  <a:avLst/>
                  <a:gdLst>
                    <a:gd name="connsiteX0" fmla="*/ 63500 w 69850"/>
                    <a:gd name="connsiteY0" fmla="*/ 282575 h 282575"/>
                    <a:gd name="connsiteX1" fmla="*/ 66675 w 69850"/>
                    <a:gd name="connsiteY1" fmla="*/ 200025 h 282575"/>
                    <a:gd name="connsiteX2" fmla="*/ 44450 w 69850"/>
                    <a:gd name="connsiteY2" fmla="*/ 53975 h 282575"/>
                    <a:gd name="connsiteX3" fmla="*/ 0 w 69850"/>
                    <a:gd name="connsiteY3" fmla="*/ 0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0" h="282575">
                      <a:moveTo>
                        <a:pt x="63500" y="282575"/>
                      </a:moveTo>
                      <a:cubicBezTo>
                        <a:pt x="66675" y="260350"/>
                        <a:pt x="69850" y="238125"/>
                        <a:pt x="66675" y="200025"/>
                      </a:cubicBezTo>
                      <a:cubicBezTo>
                        <a:pt x="63500" y="161925"/>
                        <a:pt x="55562" y="87312"/>
                        <a:pt x="44450" y="53975"/>
                      </a:cubicBezTo>
                      <a:cubicBezTo>
                        <a:pt x="33338" y="20638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>
                  <a:off x="4346679" y="3657598"/>
                  <a:ext cx="81999" cy="51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Forme libre 86"/>
                <p:cNvSpPr/>
                <p:nvPr/>
              </p:nvSpPr>
              <p:spPr>
                <a:xfrm>
                  <a:off x="4432300" y="3660775"/>
                  <a:ext cx="111125" cy="31750"/>
                </a:xfrm>
                <a:custGeom>
                  <a:avLst/>
                  <a:gdLst>
                    <a:gd name="connsiteX0" fmla="*/ 0 w 111125"/>
                    <a:gd name="connsiteY0" fmla="*/ 31750 h 31750"/>
                    <a:gd name="connsiteX1" fmla="*/ 111125 w 111125"/>
                    <a:gd name="connsiteY1" fmla="*/ 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125" h="31750">
                      <a:moveTo>
                        <a:pt x="0" y="31750"/>
                      </a:moveTo>
                      <a:lnTo>
                        <a:pt x="111125" y="0"/>
                      </a:lnTo>
                    </a:path>
                  </a:pathLst>
                </a:cu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DMP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78526BE3-6C9B-460D-83B8-DD63B2A1EF4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oupe 8"/>
          <p:cNvGrpSpPr/>
          <p:nvPr/>
        </p:nvGrpSpPr>
        <p:grpSpPr>
          <a:xfrm>
            <a:off x="6190377" y="3379044"/>
            <a:ext cx="3349547" cy="3356079"/>
            <a:chOff x="2572269" y="1170530"/>
            <a:chExt cx="4511410" cy="4289268"/>
          </a:xfrm>
        </p:grpSpPr>
        <p:sp>
          <p:nvSpPr>
            <p:cNvPr id="73" name="Ellipse 72"/>
            <p:cNvSpPr/>
            <p:nvPr/>
          </p:nvSpPr>
          <p:spPr>
            <a:xfrm>
              <a:off x="2823523" y="2127969"/>
              <a:ext cx="3799267" cy="27625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18"/>
            <p:cNvGrpSpPr/>
            <p:nvPr/>
          </p:nvGrpSpPr>
          <p:grpSpPr>
            <a:xfrm>
              <a:off x="2572269" y="2763632"/>
              <a:ext cx="1192787" cy="1560412"/>
              <a:chOff x="2344551" y="2794812"/>
              <a:chExt cx="1599096" cy="1998236"/>
            </a:xfrm>
          </p:grpSpPr>
          <p:sp>
            <p:nvSpPr>
              <p:cNvPr id="250" name="ZoneTexte 249"/>
              <p:cNvSpPr txBox="1"/>
              <p:nvPr/>
            </p:nvSpPr>
            <p:spPr>
              <a:xfrm>
                <a:off x="2664544" y="4438328"/>
                <a:ext cx="1279103" cy="35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Chirurgien</a:t>
                </a:r>
                <a:endParaRPr lang="fr-FR" sz="1200" b="1" dirty="0"/>
              </a:p>
            </p:txBody>
          </p:sp>
          <p:grpSp>
            <p:nvGrpSpPr>
              <p:cNvPr id="4" name="Grouper 20"/>
              <p:cNvGrpSpPr/>
              <p:nvPr/>
            </p:nvGrpSpPr>
            <p:grpSpPr>
              <a:xfrm>
                <a:off x="2344551" y="2794812"/>
                <a:ext cx="1131575" cy="1623358"/>
                <a:chOff x="3912709" y="3035738"/>
                <a:chExt cx="1268891" cy="1841062"/>
              </a:xfrm>
            </p:grpSpPr>
            <p:sp>
              <p:nvSpPr>
                <p:cNvPr id="252" name="Ellipse 251"/>
                <p:cNvSpPr/>
                <p:nvPr/>
              </p:nvSpPr>
              <p:spPr>
                <a:xfrm>
                  <a:off x="4343399" y="3048000"/>
                  <a:ext cx="740416" cy="60959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3" name="Corde 252"/>
                <p:cNvSpPr/>
                <p:nvPr/>
              </p:nvSpPr>
              <p:spPr>
                <a:xfrm>
                  <a:off x="3912709" y="41148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4" name="Forme libre 253"/>
                <p:cNvSpPr/>
                <p:nvPr/>
              </p:nvSpPr>
              <p:spPr>
                <a:xfrm rot="901002">
                  <a:off x="4076474" y="365759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5" name="Délai  7"/>
                <p:cNvSpPr/>
                <p:nvPr/>
              </p:nvSpPr>
              <p:spPr>
                <a:xfrm rot="16200000">
                  <a:off x="4305300" y="3695700"/>
                  <a:ext cx="914400" cy="838200"/>
                </a:xfrm>
                <a:prstGeom prst="flowChartDelay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6" name="Forme en L 255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Forme en L 256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8" name="Corde 257"/>
                <p:cNvSpPr/>
                <p:nvPr/>
              </p:nvSpPr>
              <p:spPr>
                <a:xfrm>
                  <a:off x="4270484" y="41910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Forme libre 258"/>
                <p:cNvSpPr/>
                <p:nvPr/>
              </p:nvSpPr>
              <p:spPr>
                <a:xfrm rot="901002">
                  <a:off x="4431373" y="375827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" name="Grouper 17"/>
                <p:cNvGrpSpPr/>
                <p:nvPr/>
              </p:nvGrpSpPr>
              <p:grpSpPr>
                <a:xfrm>
                  <a:off x="4289769" y="3035738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262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63" name="Arc 262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4435936" y="3124200"/>
                    <a:ext cx="489678" cy="4022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261" name="Corde 260"/>
                <p:cNvSpPr/>
                <p:nvPr/>
              </p:nvSpPr>
              <p:spPr>
                <a:xfrm>
                  <a:off x="4382516" y="3081230"/>
                  <a:ext cx="421409" cy="628048"/>
                </a:xfrm>
                <a:prstGeom prst="chord">
                  <a:avLst>
                    <a:gd name="adj1" fmla="val 1208706"/>
                    <a:gd name="adj2" fmla="val 9646638"/>
                  </a:avLst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6" name="Groupe 5"/>
            <p:cNvGrpSpPr/>
            <p:nvPr/>
          </p:nvGrpSpPr>
          <p:grpSpPr>
            <a:xfrm>
              <a:off x="5725076" y="2516370"/>
              <a:ext cx="1358603" cy="1641779"/>
              <a:chOff x="5452269" y="2951721"/>
              <a:chExt cx="1764053" cy="1993214"/>
            </a:xfrm>
          </p:grpSpPr>
          <p:sp>
            <p:nvSpPr>
              <p:cNvPr id="169" name="ZoneTexte 168"/>
              <p:cNvSpPr txBox="1"/>
              <p:nvPr/>
            </p:nvSpPr>
            <p:spPr>
              <a:xfrm>
                <a:off x="5452269" y="4608642"/>
                <a:ext cx="1764053" cy="33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IDE Coordinatrice</a:t>
                </a:r>
                <a:endParaRPr lang="fr-FR" sz="1200" b="1" dirty="0"/>
              </a:p>
            </p:txBody>
          </p:sp>
          <p:grpSp>
            <p:nvGrpSpPr>
              <p:cNvPr id="7" name="Grouper 20"/>
              <p:cNvGrpSpPr/>
              <p:nvPr/>
            </p:nvGrpSpPr>
            <p:grpSpPr>
              <a:xfrm>
                <a:off x="5624675" y="2951721"/>
                <a:ext cx="1104260" cy="1630121"/>
                <a:chOff x="3912709" y="2979222"/>
                <a:chExt cx="1268891" cy="1897578"/>
              </a:xfrm>
            </p:grpSpPr>
            <p:grpSp>
              <p:nvGrpSpPr>
                <p:cNvPr id="8" name="Grouper 13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sp>
                <p:nvSpPr>
                  <p:cNvPr id="173" name="Corde 172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0" name="Forme libre 239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FF66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Délai  7"/>
                  <p:cNvSpPr/>
                  <p:nvPr/>
                </p:nvSpPr>
                <p:spPr>
                  <a:xfrm rot="16200000">
                    <a:off x="4305300" y="3695699"/>
                    <a:ext cx="914400" cy="838200"/>
                  </a:xfrm>
                  <a:prstGeom prst="flowChartDelay">
                    <a:avLst/>
                  </a:prstGeom>
                  <a:solidFill>
                    <a:srgbClr val="FF66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2" name="Forme en L 241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Forme en L 242"/>
                  <p:cNvSpPr/>
                  <p:nvPr/>
                </p:nvSpPr>
                <p:spPr>
                  <a:xfrm flipH="1">
                    <a:off x="4640943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4" name="Corde 243"/>
                  <p:cNvSpPr/>
                  <p:nvPr/>
                </p:nvSpPr>
                <p:spPr>
                  <a:xfrm>
                    <a:off x="4270484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Forme libre 244"/>
                  <p:cNvSpPr/>
                  <p:nvPr/>
                </p:nvSpPr>
                <p:spPr>
                  <a:xfrm rot="901002">
                    <a:off x="4431373" y="375827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FF660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9" name="Grouper 12"/>
                  <p:cNvGrpSpPr/>
                  <p:nvPr/>
                </p:nvGrpSpPr>
                <p:grpSpPr>
                  <a:xfrm>
                    <a:off x="4335931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247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48" name="Arc 247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>
                    <a:xfrm>
                      <a:off x="4344849" y="3198245"/>
                      <a:ext cx="466859" cy="3697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1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100" dirty="0"/>
                    </a:p>
                  </p:txBody>
                </p:sp>
              </p:grpSp>
            </p:grpSp>
            <p:sp>
              <p:nvSpPr>
                <p:cNvPr id="172" name="Forme libre 171"/>
                <p:cNvSpPr/>
                <p:nvPr/>
              </p:nvSpPr>
              <p:spPr>
                <a:xfrm>
                  <a:off x="4363986" y="2979222"/>
                  <a:ext cx="746855" cy="730058"/>
                </a:xfrm>
                <a:custGeom>
                  <a:avLst/>
                  <a:gdLst>
                    <a:gd name="connsiteX0" fmla="*/ 45263 w 746855"/>
                    <a:gd name="connsiteY0" fmla="*/ 423320 h 722840"/>
                    <a:gd name="connsiteX1" fmla="*/ 29288 w 746855"/>
                    <a:gd name="connsiteY1" fmla="*/ 215654 h 722840"/>
                    <a:gd name="connsiteX2" fmla="*/ 220994 w 746855"/>
                    <a:gd name="connsiteY2" fmla="*/ 87859 h 722840"/>
                    <a:gd name="connsiteX3" fmla="*/ 580444 w 746855"/>
                    <a:gd name="connsiteY3" fmla="*/ 55910 h 722840"/>
                    <a:gd name="connsiteX4" fmla="*/ 732211 w 746855"/>
                    <a:gd name="connsiteY4" fmla="*/ 423320 h 722840"/>
                    <a:gd name="connsiteX5" fmla="*/ 668309 w 746855"/>
                    <a:gd name="connsiteY5" fmla="*/ 702872 h 722840"/>
                    <a:gd name="connsiteX6" fmla="*/ 612395 w 746855"/>
                    <a:gd name="connsiteY6" fmla="*/ 543128 h 722840"/>
                    <a:gd name="connsiteX7" fmla="*/ 444652 w 746855"/>
                    <a:gd name="connsiteY7" fmla="*/ 271564 h 722840"/>
                    <a:gd name="connsiteX8" fmla="*/ 228982 w 746855"/>
                    <a:gd name="connsiteY8" fmla="*/ 207666 h 722840"/>
                    <a:gd name="connsiteX9" fmla="*/ 45263 w 746855"/>
                    <a:gd name="connsiteY9" fmla="*/ 423320 h 72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6855" h="722840">
                      <a:moveTo>
                        <a:pt x="45263" y="423320"/>
                      </a:moveTo>
                      <a:cubicBezTo>
                        <a:pt x="11981" y="424651"/>
                        <a:pt x="0" y="271564"/>
                        <a:pt x="29288" y="215654"/>
                      </a:cubicBezTo>
                      <a:cubicBezTo>
                        <a:pt x="58577" y="159744"/>
                        <a:pt x="129135" y="114483"/>
                        <a:pt x="220994" y="87859"/>
                      </a:cubicBezTo>
                      <a:cubicBezTo>
                        <a:pt x="312853" y="61235"/>
                        <a:pt x="495241" y="0"/>
                        <a:pt x="580444" y="55910"/>
                      </a:cubicBezTo>
                      <a:cubicBezTo>
                        <a:pt x="665647" y="111820"/>
                        <a:pt x="717567" y="315493"/>
                        <a:pt x="732211" y="423320"/>
                      </a:cubicBezTo>
                      <a:cubicBezTo>
                        <a:pt x="746855" y="531147"/>
                        <a:pt x="688278" y="682904"/>
                        <a:pt x="668309" y="702872"/>
                      </a:cubicBezTo>
                      <a:cubicBezTo>
                        <a:pt x="648340" y="722840"/>
                        <a:pt x="649671" y="615013"/>
                        <a:pt x="612395" y="543128"/>
                      </a:cubicBezTo>
                      <a:cubicBezTo>
                        <a:pt x="575119" y="471243"/>
                        <a:pt x="508554" y="327474"/>
                        <a:pt x="444652" y="271564"/>
                      </a:cubicBezTo>
                      <a:cubicBezTo>
                        <a:pt x="380750" y="215654"/>
                        <a:pt x="294216" y="187698"/>
                        <a:pt x="228982" y="207666"/>
                      </a:cubicBezTo>
                      <a:cubicBezTo>
                        <a:pt x="163749" y="227634"/>
                        <a:pt x="78545" y="421989"/>
                        <a:pt x="45263" y="4233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0" name="Groupe 20"/>
            <p:cNvGrpSpPr/>
            <p:nvPr/>
          </p:nvGrpSpPr>
          <p:grpSpPr>
            <a:xfrm>
              <a:off x="4724801" y="1170531"/>
              <a:ext cx="1469740" cy="1542438"/>
              <a:chOff x="5467078" y="1066535"/>
              <a:chExt cx="1841201" cy="1740754"/>
            </a:xfrm>
          </p:grpSpPr>
          <p:sp>
            <p:nvSpPr>
              <p:cNvPr id="153" name="ZoneTexte 152"/>
              <p:cNvSpPr txBox="1"/>
              <p:nvPr/>
            </p:nvSpPr>
            <p:spPr>
              <a:xfrm>
                <a:off x="5726155" y="2530290"/>
                <a:ext cx="1582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Médecin traitant</a:t>
                </a:r>
                <a:endParaRPr lang="fr-FR" sz="1200" b="1" dirty="0"/>
              </a:p>
            </p:txBody>
          </p:sp>
          <p:grpSp>
            <p:nvGrpSpPr>
              <p:cNvPr id="11" name="Grouper 34"/>
              <p:cNvGrpSpPr/>
              <p:nvPr/>
            </p:nvGrpSpPr>
            <p:grpSpPr>
              <a:xfrm>
                <a:off x="5467078" y="1066535"/>
                <a:ext cx="1073588" cy="1455476"/>
                <a:chOff x="3912709" y="3035740"/>
                <a:chExt cx="1273407" cy="1841060"/>
              </a:xfrm>
            </p:grpSpPr>
            <p:sp>
              <p:nvSpPr>
                <p:cNvPr id="155" name="Corde 154"/>
                <p:cNvSpPr/>
                <p:nvPr/>
              </p:nvSpPr>
              <p:spPr>
                <a:xfrm>
                  <a:off x="3912709" y="41148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Forme libre 155"/>
                <p:cNvSpPr/>
                <p:nvPr/>
              </p:nvSpPr>
              <p:spPr>
                <a:xfrm rot="901002">
                  <a:off x="4076474" y="365759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7" name="Délai  7"/>
                <p:cNvSpPr/>
                <p:nvPr/>
              </p:nvSpPr>
              <p:spPr>
                <a:xfrm rot="16200000">
                  <a:off x="4309816" y="3695699"/>
                  <a:ext cx="914400" cy="83820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8" name="Forme en L 157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Forme en L 158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Corde 159"/>
                <p:cNvSpPr/>
                <p:nvPr/>
              </p:nvSpPr>
              <p:spPr>
                <a:xfrm>
                  <a:off x="4563465" y="42672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1" name="Forme libre 160"/>
                <p:cNvSpPr/>
                <p:nvPr/>
              </p:nvSpPr>
              <p:spPr>
                <a:xfrm rot="901002">
                  <a:off x="4748802" y="3800116"/>
                  <a:ext cx="241526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2" name="Grouper 12"/>
                <p:cNvGrpSpPr/>
                <p:nvPr/>
              </p:nvGrpSpPr>
              <p:grpSpPr>
                <a:xfrm>
                  <a:off x="4335931" y="3035740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166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7" name="Arc 166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344846" y="3124201"/>
                    <a:ext cx="484004" cy="3954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163" name="Arc plein 162"/>
                <p:cNvSpPr/>
                <p:nvPr/>
              </p:nvSpPr>
              <p:spPr>
                <a:xfrm>
                  <a:off x="4487265" y="3657598"/>
                  <a:ext cx="152400" cy="710319"/>
                </a:xfrm>
                <a:prstGeom prst="blockArc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4" name="Connecteur en arc 163"/>
                <p:cNvCxnSpPr>
                  <a:stCxn id="166" idx="5"/>
                </p:cNvCxnSpPr>
                <p:nvPr/>
              </p:nvCxnSpPr>
              <p:spPr>
                <a:xfrm rot="5400000">
                  <a:off x="4637524" y="3727120"/>
                  <a:ext cx="407434" cy="215526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Ellipse 164"/>
                <p:cNvSpPr/>
                <p:nvPr/>
              </p:nvSpPr>
              <p:spPr>
                <a:xfrm>
                  <a:off x="4690816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3" name="Groupe 19"/>
            <p:cNvGrpSpPr/>
            <p:nvPr/>
          </p:nvGrpSpPr>
          <p:grpSpPr>
            <a:xfrm>
              <a:off x="3296004" y="1420000"/>
              <a:ext cx="1144149" cy="1383612"/>
              <a:chOff x="2909536" y="1091735"/>
              <a:chExt cx="1318406" cy="1715361"/>
            </a:xfrm>
          </p:grpSpPr>
          <p:sp>
            <p:nvSpPr>
              <p:cNvPr id="138" name="ZoneTexte 137"/>
              <p:cNvSpPr txBox="1"/>
              <p:nvPr/>
            </p:nvSpPr>
            <p:spPr>
              <a:xfrm>
                <a:off x="3028576" y="2463681"/>
                <a:ext cx="1199366" cy="34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Diététicienne</a:t>
                </a:r>
                <a:endParaRPr lang="fr-FR" sz="1200" b="1" dirty="0"/>
              </a:p>
            </p:txBody>
          </p:sp>
          <p:grpSp>
            <p:nvGrpSpPr>
              <p:cNvPr id="14" name="Grouper 21"/>
              <p:cNvGrpSpPr/>
              <p:nvPr/>
            </p:nvGrpSpPr>
            <p:grpSpPr>
              <a:xfrm>
                <a:off x="2909536" y="1091735"/>
                <a:ext cx="1036232" cy="1413853"/>
                <a:chOff x="3912709" y="3035740"/>
                <a:chExt cx="1268891" cy="1841060"/>
              </a:xfrm>
            </p:grpSpPr>
            <p:grpSp>
              <p:nvGrpSpPr>
                <p:cNvPr id="15" name="Grouper 13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sp>
                <p:nvSpPr>
                  <p:cNvPr id="142" name="Corde 141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3" name="Forme libre 142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Délai  7"/>
                  <p:cNvSpPr/>
                  <p:nvPr/>
                </p:nvSpPr>
                <p:spPr>
                  <a:xfrm rot="16200000">
                    <a:off x="4305300" y="3695699"/>
                    <a:ext cx="914400" cy="838200"/>
                  </a:xfrm>
                  <a:prstGeom prst="flowChartDelay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5" name="Forme en L 144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6" name="Forme en L 145"/>
                  <p:cNvSpPr/>
                  <p:nvPr/>
                </p:nvSpPr>
                <p:spPr>
                  <a:xfrm flipH="1">
                    <a:off x="4640943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7" name="Corde 146"/>
                  <p:cNvSpPr/>
                  <p:nvPr/>
                </p:nvSpPr>
                <p:spPr>
                  <a:xfrm>
                    <a:off x="4270484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8" name="Forme libre 147"/>
                  <p:cNvSpPr/>
                  <p:nvPr/>
                </p:nvSpPr>
                <p:spPr>
                  <a:xfrm rot="901002">
                    <a:off x="4431373" y="375827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6" name="Grouper 12"/>
                  <p:cNvGrpSpPr/>
                  <p:nvPr/>
                </p:nvGrpSpPr>
                <p:grpSpPr>
                  <a:xfrm>
                    <a:off x="4335931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150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51" name="Arc 150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344847" y="3124200"/>
                      <a:ext cx="459612" cy="44718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2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200" dirty="0"/>
                    </a:p>
                  </p:txBody>
                </p:sp>
              </p:grpSp>
            </p:grpSp>
            <p:sp>
              <p:nvSpPr>
                <p:cNvPr id="141" name="Forme libre 140"/>
                <p:cNvSpPr/>
                <p:nvPr/>
              </p:nvSpPr>
              <p:spPr>
                <a:xfrm>
                  <a:off x="4346679" y="3047113"/>
                  <a:ext cx="776145" cy="628324"/>
                </a:xfrm>
                <a:custGeom>
                  <a:avLst/>
                  <a:gdLst>
                    <a:gd name="connsiteX0" fmla="*/ 182387 w 776145"/>
                    <a:gd name="connsiteY0" fmla="*/ 171724 h 628324"/>
                    <a:gd name="connsiteX1" fmla="*/ 14644 w 776145"/>
                    <a:gd name="connsiteY1" fmla="*/ 243609 h 628324"/>
                    <a:gd name="connsiteX2" fmla="*/ 270252 w 776145"/>
                    <a:gd name="connsiteY2" fmla="*/ 27955 h 628324"/>
                    <a:gd name="connsiteX3" fmla="*/ 597751 w 776145"/>
                    <a:gd name="connsiteY3" fmla="*/ 75878 h 628324"/>
                    <a:gd name="connsiteX4" fmla="*/ 725555 w 776145"/>
                    <a:gd name="connsiteY4" fmla="*/ 235622 h 628324"/>
                    <a:gd name="connsiteX5" fmla="*/ 773482 w 776145"/>
                    <a:gd name="connsiteY5" fmla="*/ 411340 h 628324"/>
                    <a:gd name="connsiteX6" fmla="*/ 741531 w 776145"/>
                    <a:gd name="connsiteY6" fmla="*/ 611019 h 628324"/>
                    <a:gd name="connsiteX7" fmla="*/ 621714 w 776145"/>
                    <a:gd name="connsiteY7" fmla="*/ 515173 h 628324"/>
                    <a:gd name="connsiteX8" fmla="*/ 621714 w 776145"/>
                    <a:gd name="connsiteY8" fmla="*/ 371404 h 628324"/>
                    <a:gd name="connsiteX9" fmla="*/ 573787 w 776145"/>
                    <a:gd name="connsiteY9" fmla="*/ 251596 h 628324"/>
                    <a:gd name="connsiteX10" fmla="*/ 182387 w 776145"/>
                    <a:gd name="connsiteY10" fmla="*/ 171724 h 62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6145" h="628324">
                      <a:moveTo>
                        <a:pt x="182387" y="171724"/>
                      </a:moveTo>
                      <a:cubicBezTo>
                        <a:pt x="89197" y="170393"/>
                        <a:pt x="0" y="267571"/>
                        <a:pt x="14644" y="243609"/>
                      </a:cubicBezTo>
                      <a:cubicBezTo>
                        <a:pt x="29288" y="219648"/>
                        <a:pt x="173068" y="55910"/>
                        <a:pt x="270252" y="27955"/>
                      </a:cubicBezTo>
                      <a:cubicBezTo>
                        <a:pt x="367436" y="0"/>
                        <a:pt x="521867" y="41267"/>
                        <a:pt x="597751" y="75878"/>
                      </a:cubicBezTo>
                      <a:cubicBezTo>
                        <a:pt x="673635" y="110489"/>
                        <a:pt x="696267" y="179712"/>
                        <a:pt x="725555" y="235622"/>
                      </a:cubicBezTo>
                      <a:cubicBezTo>
                        <a:pt x="754843" y="291532"/>
                        <a:pt x="770819" y="348774"/>
                        <a:pt x="773482" y="411340"/>
                      </a:cubicBezTo>
                      <a:cubicBezTo>
                        <a:pt x="776145" y="473906"/>
                        <a:pt x="766826" y="593714"/>
                        <a:pt x="741531" y="611019"/>
                      </a:cubicBezTo>
                      <a:cubicBezTo>
                        <a:pt x="716236" y="628324"/>
                        <a:pt x="641684" y="555109"/>
                        <a:pt x="621714" y="515173"/>
                      </a:cubicBezTo>
                      <a:cubicBezTo>
                        <a:pt x="601744" y="475237"/>
                        <a:pt x="629702" y="415333"/>
                        <a:pt x="621714" y="371404"/>
                      </a:cubicBezTo>
                      <a:cubicBezTo>
                        <a:pt x="613726" y="327475"/>
                        <a:pt x="644346" y="284876"/>
                        <a:pt x="573787" y="251596"/>
                      </a:cubicBezTo>
                      <a:cubicBezTo>
                        <a:pt x="503228" y="218316"/>
                        <a:pt x="275577" y="173055"/>
                        <a:pt x="182387" y="17172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7" name="Groupe 11"/>
            <p:cNvGrpSpPr/>
            <p:nvPr/>
          </p:nvGrpSpPr>
          <p:grpSpPr>
            <a:xfrm>
              <a:off x="3495675" y="4088469"/>
              <a:ext cx="1346248" cy="1371332"/>
              <a:chOff x="3914023" y="3963009"/>
              <a:chExt cx="1636015" cy="1771144"/>
            </a:xfrm>
          </p:grpSpPr>
          <p:sp>
            <p:nvSpPr>
              <p:cNvPr id="121" name="ZoneTexte 120"/>
              <p:cNvSpPr txBox="1"/>
              <p:nvPr/>
            </p:nvSpPr>
            <p:spPr>
              <a:xfrm>
                <a:off x="4364533" y="5457154"/>
                <a:ext cx="1185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Coach APA</a:t>
                </a:r>
                <a:endParaRPr lang="fr-FR" sz="1200" b="1" dirty="0"/>
              </a:p>
            </p:txBody>
          </p:sp>
          <p:grpSp>
            <p:nvGrpSpPr>
              <p:cNvPr id="18" name="Grouper 25"/>
              <p:cNvGrpSpPr/>
              <p:nvPr/>
            </p:nvGrpSpPr>
            <p:grpSpPr>
              <a:xfrm>
                <a:off x="3914023" y="3963009"/>
                <a:ext cx="1261580" cy="1528423"/>
                <a:chOff x="3733800" y="3035740"/>
                <a:chExt cx="1447800" cy="1841060"/>
              </a:xfrm>
            </p:grpSpPr>
            <p:cxnSp>
              <p:nvCxnSpPr>
                <p:cNvPr id="123" name="Connecteur droit 122"/>
                <p:cNvCxnSpPr/>
                <p:nvPr/>
              </p:nvCxnSpPr>
              <p:spPr>
                <a:xfrm flipV="1">
                  <a:off x="3844131" y="3348372"/>
                  <a:ext cx="426353" cy="196841"/>
                </a:xfrm>
                <a:prstGeom prst="line">
                  <a:avLst/>
                </a:prstGeom>
                <a:ln w="539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Corde 123"/>
                <p:cNvSpPr/>
                <p:nvPr/>
              </p:nvSpPr>
              <p:spPr>
                <a:xfrm rot="3873174">
                  <a:off x="3898792" y="3485766"/>
                  <a:ext cx="412138" cy="170721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Forme libre 124"/>
                <p:cNvSpPr/>
                <p:nvPr/>
              </p:nvSpPr>
              <p:spPr>
                <a:xfrm rot="4606832">
                  <a:off x="4088294" y="3332550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660066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Délai  7"/>
                <p:cNvSpPr/>
                <p:nvPr/>
              </p:nvSpPr>
              <p:spPr>
                <a:xfrm rot="16200000">
                  <a:off x="4305300" y="3695700"/>
                  <a:ext cx="914400" cy="838200"/>
                </a:xfrm>
                <a:prstGeom prst="flowChartDelay">
                  <a:avLst/>
                </a:prstGeom>
                <a:solidFill>
                  <a:srgbClr val="660066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7" name="Forme en L 126"/>
                <p:cNvSpPr/>
                <p:nvPr/>
              </p:nvSpPr>
              <p:spPr>
                <a:xfrm flipH="1">
                  <a:off x="4343400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Forme en L 127"/>
                <p:cNvSpPr/>
                <p:nvPr/>
              </p:nvSpPr>
              <p:spPr>
                <a:xfrm flipH="1">
                  <a:off x="4640943" y="4572000"/>
                  <a:ext cx="397335" cy="304800"/>
                </a:xfrm>
                <a:prstGeom prst="corner">
                  <a:avLst>
                    <a:gd name="adj1" fmla="val 19507"/>
                    <a:gd name="adj2" fmla="val 7096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9" name="Corde 128"/>
                <p:cNvSpPr/>
                <p:nvPr/>
              </p:nvSpPr>
              <p:spPr>
                <a:xfrm>
                  <a:off x="4270484" y="4191000"/>
                  <a:ext cx="330901" cy="152400"/>
                </a:xfrm>
                <a:prstGeom prst="chor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Forme libre 129"/>
                <p:cNvSpPr/>
                <p:nvPr/>
              </p:nvSpPr>
              <p:spPr>
                <a:xfrm rot="901002">
                  <a:off x="4431373" y="3758279"/>
                  <a:ext cx="564469" cy="753458"/>
                </a:xfrm>
                <a:custGeom>
                  <a:avLst/>
                  <a:gdLst>
                    <a:gd name="connsiteX0" fmla="*/ 476603 w 564469"/>
                    <a:gd name="connsiteY0" fmla="*/ 0 h 753458"/>
                    <a:gd name="connsiteX1" fmla="*/ 300872 w 564469"/>
                    <a:gd name="connsiteY1" fmla="*/ 327475 h 753458"/>
                    <a:gd name="connsiteX2" fmla="*/ 45264 w 564469"/>
                    <a:gd name="connsiteY2" fmla="*/ 463257 h 753458"/>
                    <a:gd name="connsiteX3" fmla="*/ 29288 w 564469"/>
                    <a:gd name="connsiteY3" fmla="*/ 463257 h 753458"/>
                    <a:gd name="connsiteX4" fmla="*/ 29288 w 564469"/>
                    <a:gd name="connsiteY4" fmla="*/ 463257 h 753458"/>
                    <a:gd name="connsiteX5" fmla="*/ 117154 w 564469"/>
                    <a:gd name="connsiteY5" fmla="*/ 710860 h 753458"/>
                    <a:gd name="connsiteX6" fmla="*/ 141117 w 564469"/>
                    <a:gd name="connsiteY6" fmla="*/ 718847 h 753458"/>
                    <a:gd name="connsiteX7" fmla="*/ 372762 w 564469"/>
                    <a:gd name="connsiteY7" fmla="*/ 615013 h 753458"/>
                    <a:gd name="connsiteX8" fmla="*/ 564469 w 564469"/>
                    <a:gd name="connsiteY8" fmla="*/ 359423 h 75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4469" h="753458">
                      <a:moveTo>
                        <a:pt x="476603" y="0"/>
                      </a:moveTo>
                      <a:cubicBezTo>
                        <a:pt x="424682" y="125133"/>
                        <a:pt x="372762" y="250266"/>
                        <a:pt x="300872" y="327475"/>
                      </a:cubicBezTo>
                      <a:cubicBezTo>
                        <a:pt x="228982" y="404684"/>
                        <a:pt x="90528" y="440627"/>
                        <a:pt x="45264" y="463257"/>
                      </a:cubicBezTo>
                      <a:cubicBezTo>
                        <a:pt x="0" y="485887"/>
                        <a:pt x="29288" y="463257"/>
                        <a:pt x="29288" y="463257"/>
                      </a:cubicBezTo>
                      <a:lnTo>
                        <a:pt x="29288" y="463257"/>
                      </a:lnTo>
                      <a:cubicBezTo>
                        <a:pt x="43932" y="504524"/>
                        <a:pt x="98516" y="668262"/>
                        <a:pt x="117154" y="710860"/>
                      </a:cubicBezTo>
                      <a:cubicBezTo>
                        <a:pt x="135792" y="753458"/>
                        <a:pt x="98516" y="734822"/>
                        <a:pt x="141117" y="718847"/>
                      </a:cubicBezTo>
                      <a:cubicBezTo>
                        <a:pt x="183718" y="702872"/>
                        <a:pt x="302203" y="674917"/>
                        <a:pt x="372762" y="615013"/>
                      </a:cubicBezTo>
                      <a:cubicBezTo>
                        <a:pt x="443321" y="555109"/>
                        <a:pt x="564469" y="359423"/>
                        <a:pt x="564469" y="359423"/>
                      </a:cubicBezTo>
                    </a:path>
                  </a:pathLst>
                </a:custGeom>
                <a:solidFill>
                  <a:srgbClr val="660066"/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9" name="Grouper 12"/>
                <p:cNvGrpSpPr/>
                <p:nvPr/>
              </p:nvGrpSpPr>
              <p:grpSpPr>
                <a:xfrm>
                  <a:off x="4335931" y="3035740"/>
                  <a:ext cx="702347" cy="673540"/>
                  <a:chOff x="4343188" y="2984059"/>
                  <a:chExt cx="702347" cy="673540"/>
                </a:xfrm>
              </p:grpSpPr>
              <p:sp>
                <p:nvSpPr>
                  <p:cNvPr id="135" name="Connecteur 8"/>
                  <p:cNvSpPr/>
                  <p:nvPr/>
                </p:nvSpPr>
                <p:spPr>
                  <a:xfrm>
                    <a:off x="4435935" y="3124200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36" name="Arc 135"/>
                  <p:cNvSpPr/>
                  <p:nvPr/>
                </p:nvSpPr>
                <p:spPr>
                  <a:xfrm rot="6931995">
                    <a:off x="4322158" y="3005089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344848" y="3124199"/>
                    <a:ext cx="454269" cy="430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200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1200" dirty="0"/>
                  </a:p>
                </p:txBody>
              </p:sp>
            </p:grpSp>
            <p:sp>
              <p:nvSpPr>
                <p:cNvPr id="132" name="Forme libre 131"/>
                <p:cNvSpPr/>
                <p:nvPr/>
              </p:nvSpPr>
              <p:spPr>
                <a:xfrm>
                  <a:off x="4627739" y="3129139"/>
                  <a:ext cx="411339" cy="407105"/>
                </a:xfrm>
                <a:custGeom>
                  <a:avLst/>
                  <a:gdLst>
                    <a:gd name="connsiteX0" fmla="*/ 33161 w 411339"/>
                    <a:gd name="connsiteY0" fmla="*/ 7761 h 407105"/>
                    <a:gd name="connsiteX1" fmla="*/ 24694 w 411339"/>
                    <a:gd name="connsiteY1" fmla="*/ 58561 h 407105"/>
                    <a:gd name="connsiteX2" fmla="*/ 181328 w 411339"/>
                    <a:gd name="connsiteY2" fmla="*/ 122061 h 407105"/>
                    <a:gd name="connsiteX3" fmla="*/ 189794 w 411339"/>
                    <a:gd name="connsiteY3" fmla="*/ 253294 h 407105"/>
                    <a:gd name="connsiteX4" fmla="*/ 257528 w 411339"/>
                    <a:gd name="connsiteY4" fmla="*/ 278694 h 407105"/>
                    <a:gd name="connsiteX5" fmla="*/ 312561 w 411339"/>
                    <a:gd name="connsiteY5" fmla="*/ 337961 h 407105"/>
                    <a:gd name="connsiteX6" fmla="*/ 392994 w 411339"/>
                    <a:gd name="connsiteY6" fmla="*/ 405694 h 407105"/>
                    <a:gd name="connsiteX7" fmla="*/ 409928 w 411339"/>
                    <a:gd name="connsiteY7" fmla="*/ 329494 h 407105"/>
                    <a:gd name="connsiteX8" fmla="*/ 401461 w 411339"/>
                    <a:gd name="connsiteY8" fmla="*/ 282928 h 407105"/>
                    <a:gd name="connsiteX9" fmla="*/ 371828 w 411339"/>
                    <a:gd name="connsiteY9" fmla="*/ 181328 h 407105"/>
                    <a:gd name="connsiteX10" fmla="*/ 333728 w 411339"/>
                    <a:gd name="connsiteY10" fmla="*/ 138994 h 407105"/>
                    <a:gd name="connsiteX11" fmla="*/ 227894 w 411339"/>
                    <a:gd name="connsiteY11" fmla="*/ 58561 h 407105"/>
                    <a:gd name="connsiteX12" fmla="*/ 122061 w 411339"/>
                    <a:gd name="connsiteY12" fmla="*/ 11994 h 407105"/>
                    <a:gd name="connsiteX13" fmla="*/ 33161 w 411339"/>
                    <a:gd name="connsiteY13" fmla="*/ 7761 h 407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1339" h="407105">
                      <a:moveTo>
                        <a:pt x="33161" y="7761"/>
                      </a:moveTo>
                      <a:cubicBezTo>
                        <a:pt x="16933" y="15522"/>
                        <a:pt x="0" y="39511"/>
                        <a:pt x="24694" y="58561"/>
                      </a:cubicBezTo>
                      <a:cubicBezTo>
                        <a:pt x="49388" y="77611"/>
                        <a:pt x="153811" y="89606"/>
                        <a:pt x="181328" y="122061"/>
                      </a:cubicBezTo>
                      <a:cubicBezTo>
                        <a:pt x="208845" y="154516"/>
                        <a:pt x="177094" y="227189"/>
                        <a:pt x="189794" y="253294"/>
                      </a:cubicBezTo>
                      <a:cubicBezTo>
                        <a:pt x="202494" y="279399"/>
                        <a:pt x="237067" y="264583"/>
                        <a:pt x="257528" y="278694"/>
                      </a:cubicBezTo>
                      <a:cubicBezTo>
                        <a:pt x="277989" y="292805"/>
                        <a:pt x="289983" y="316794"/>
                        <a:pt x="312561" y="337961"/>
                      </a:cubicBezTo>
                      <a:cubicBezTo>
                        <a:pt x="335139" y="359128"/>
                        <a:pt x="376766" y="407105"/>
                        <a:pt x="392994" y="405694"/>
                      </a:cubicBezTo>
                      <a:cubicBezTo>
                        <a:pt x="409222" y="404283"/>
                        <a:pt x="408517" y="349955"/>
                        <a:pt x="409928" y="329494"/>
                      </a:cubicBezTo>
                      <a:cubicBezTo>
                        <a:pt x="411339" y="309033"/>
                        <a:pt x="407811" y="307622"/>
                        <a:pt x="401461" y="282928"/>
                      </a:cubicBezTo>
                      <a:cubicBezTo>
                        <a:pt x="395111" y="258234"/>
                        <a:pt x="383117" y="205317"/>
                        <a:pt x="371828" y="181328"/>
                      </a:cubicBezTo>
                      <a:cubicBezTo>
                        <a:pt x="360539" y="157339"/>
                        <a:pt x="357717" y="159455"/>
                        <a:pt x="333728" y="138994"/>
                      </a:cubicBezTo>
                      <a:cubicBezTo>
                        <a:pt x="309739" y="118533"/>
                        <a:pt x="263172" y="79728"/>
                        <a:pt x="227894" y="58561"/>
                      </a:cubicBezTo>
                      <a:cubicBezTo>
                        <a:pt x="192616" y="37394"/>
                        <a:pt x="155222" y="19755"/>
                        <a:pt x="122061" y="11994"/>
                      </a:cubicBezTo>
                      <a:cubicBezTo>
                        <a:pt x="88900" y="4233"/>
                        <a:pt x="49389" y="0"/>
                        <a:pt x="33161" y="776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3733800" y="3429000"/>
                  <a:ext cx="205437" cy="2285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>
                  <a:off x="4167765" y="3200401"/>
                  <a:ext cx="205437" cy="2285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0" name="Groupe 7"/>
            <p:cNvGrpSpPr/>
            <p:nvPr/>
          </p:nvGrpSpPr>
          <p:grpSpPr>
            <a:xfrm>
              <a:off x="3478926" y="2651917"/>
              <a:ext cx="1689412" cy="1611083"/>
              <a:chOff x="3650879" y="2651917"/>
              <a:chExt cx="1689412" cy="1611083"/>
            </a:xfrm>
          </p:grpSpPr>
          <p:grpSp>
            <p:nvGrpSpPr>
              <p:cNvPr id="21" name="Groupe 457"/>
              <p:cNvGrpSpPr/>
              <p:nvPr/>
            </p:nvGrpSpPr>
            <p:grpSpPr>
              <a:xfrm>
                <a:off x="3650879" y="2651917"/>
                <a:ext cx="1689412" cy="1265484"/>
                <a:chOff x="3729349" y="2605598"/>
                <a:chExt cx="1938002" cy="1544884"/>
              </a:xfrm>
            </p:grpSpPr>
            <p:pic>
              <p:nvPicPr>
                <p:cNvPr id="103" name="Image 10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9349" y="2934565"/>
                  <a:ext cx="846728" cy="270438"/>
                </a:xfrm>
                <a:prstGeom prst="rect">
                  <a:avLst/>
                </a:prstGeom>
              </p:spPr>
            </p:pic>
            <p:grpSp>
              <p:nvGrpSpPr>
                <p:cNvPr id="22" name="Groupe 459"/>
                <p:cNvGrpSpPr/>
                <p:nvPr/>
              </p:nvGrpSpPr>
              <p:grpSpPr>
                <a:xfrm>
                  <a:off x="4000838" y="2605598"/>
                  <a:ext cx="1666513" cy="1544884"/>
                  <a:chOff x="3515561" y="3035740"/>
                  <a:chExt cx="1970838" cy="1841060"/>
                </a:xfrm>
              </p:grpSpPr>
              <p:grpSp>
                <p:nvGrpSpPr>
                  <p:cNvPr id="23" name="Grouper 13"/>
                  <p:cNvGrpSpPr/>
                  <p:nvPr/>
                </p:nvGrpSpPr>
                <p:grpSpPr>
                  <a:xfrm>
                    <a:off x="3515561" y="3754009"/>
                    <a:ext cx="484652" cy="637403"/>
                    <a:chOff x="3502192" y="3744097"/>
                    <a:chExt cx="484652" cy="637403"/>
                  </a:xfrm>
                </p:grpSpPr>
                <p:grpSp>
                  <p:nvGrpSpPr>
                    <p:cNvPr id="24" name="Grouper 23"/>
                    <p:cNvGrpSpPr/>
                    <p:nvPr/>
                  </p:nvGrpSpPr>
                  <p:grpSpPr>
                    <a:xfrm>
                      <a:off x="3502192" y="3744097"/>
                      <a:ext cx="484652" cy="637403"/>
                      <a:chOff x="3502192" y="3744097"/>
                      <a:chExt cx="484652" cy="637403"/>
                    </a:xfrm>
                  </p:grpSpPr>
                  <p:sp>
                    <p:nvSpPr>
                      <p:cNvPr id="119" name="Plaque 118"/>
                      <p:cNvSpPr/>
                      <p:nvPr/>
                    </p:nvSpPr>
                    <p:spPr>
                      <a:xfrm rot="19858782">
                        <a:off x="3838576" y="4000500"/>
                        <a:ext cx="148268" cy="381000"/>
                      </a:xfrm>
                      <a:prstGeom prst="bevel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20" name="Arc plein 119"/>
                      <p:cNvSpPr/>
                      <p:nvPr/>
                    </p:nvSpPr>
                    <p:spPr>
                      <a:xfrm rot="18600799">
                        <a:off x="3398580" y="3847709"/>
                        <a:ext cx="552894" cy="345669"/>
                      </a:xfrm>
                      <a:prstGeom prst="blockArc">
                        <a:avLst>
                          <a:gd name="adj1" fmla="val 10800000"/>
                          <a:gd name="adj2" fmla="val 20330713"/>
                          <a:gd name="adj3" fmla="val 12177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8" name="Arc plein 117"/>
                    <p:cNvSpPr/>
                    <p:nvPr/>
                  </p:nvSpPr>
                  <p:spPr>
                    <a:xfrm rot="18766346">
                      <a:off x="3573491" y="3891619"/>
                      <a:ext cx="440229" cy="345669"/>
                    </a:xfrm>
                    <a:prstGeom prst="blockArc">
                      <a:avLst>
                        <a:gd name="adj1" fmla="val 10800000"/>
                        <a:gd name="adj2" fmla="val 20330713"/>
                        <a:gd name="adj3" fmla="val 12177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6" name="Corde 105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7" name="Forme libre 106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Délai  7"/>
                  <p:cNvSpPr/>
                  <p:nvPr/>
                </p:nvSpPr>
                <p:spPr>
                  <a:xfrm rot="16200000">
                    <a:off x="4457699" y="3543300"/>
                    <a:ext cx="914399" cy="11430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9" name="Forme en L 108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Forme en L 109"/>
                  <p:cNvSpPr/>
                  <p:nvPr/>
                </p:nvSpPr>
                <p:spPr>
                  <a:xfrm flipH="1">
                    <a:off x="4945737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1" name="Corde 110"/>
                  <p:cNvSpPr/>
                  <p:nvPr/>
                </p:nvSpPr>
                <p:spPr>
                  <a:xfrm>
                    <a:off x="4575284" y="42672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2" name="Forme libre 111"/>
                  <p:cNvSpPr/>
                  <p:nvPr/>
                </p:nvSpPr>
                <p:spPr>
                  <a:xfrm rot="901002">
                    <a:off x="4728915" y="3814271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5" name="Grouper 12"/>
                  <p:cNvGrpSpPr/>
                  <p:nvPr/>
                </p:nvGrpSpPr>
                <p:grpSpPr>
                  <a:xfrm>
                    <a:off x="4501807" y="3035740"/>
                    <a:ext cx="702347" cy="673540"/>
                    <a:chOff x="4343188" y="2984059"/>
                    <a:chExt cx="702347" cy="673540"/>
                  </a:xfrm>
                </p:grpSpPr>
                <p:sp>
                  <p:nvSpPr>
                    <p:cNvPr id="114" name="Connecteur 8"/>
                    <p:cNvSpPr/>
                    <p:nvPr/>
                  </p:nvSpPr>
                  <p:spPr>
                    <a:xfrm>
                      <a:off x="4435935" y="3124200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15" name="Arc 114"/>
                    <p:cNvSpPr/>
                    <p:nvPr/>
                  </p:nvSpPr>
                  <p:spPr>
                    <a:xfrm rot="6931995">
                      <a:off x="4322158" y="3005089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4416664" y="3176325"/>
                      <a:ext cx="441895" cy="4029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12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1200" dirty="0"/>
                    </a:p>
                  </p:txBody>
                </p:sp>
              </p:grpSp>
            </p:grpSp>
          </p:grpSp>
          <p:sp>
            <p:nvSpPr>
              <p:cNvPr id="102" name="ZoneTexte 101"/>
              <p:cNvSpPr txBox="1"/>
              <p:nvPr/>
            </p:nvSpPr>
            <p:spPr>
              <a:xfrm>
                <a:off x="4541966" y="3984926"/>
                <a:ext cx="660035" cy="278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Patient</a:t>
                </a:r>
                <a:endParaRPr lang="fr-FR" sz="1200" b="1" dirty="0"/>
              </a:p>
            </p:txBody>
          </p:sp>
        </p:grpSp>
        <p:grpSp>
          <p:nvGrpSpPr>
            <p:cNvPr id="26" name="Groupe 517"/>
            <p:cNvGrpSpPr/>
            <p:nvPr/>
          </p:nvGrpSpPr>
          <p:grpSpPr>
            <a:xfrm>
              <a:off x="5035096" y="3901929"/>
              <a:ext cx="1425482" cy="1463686"/>
              <a:chOff x="5028516" y="3956542"/>
              <a:chExt cx="1617905" cy="1517847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5174987" y="5197390"/>
                <a:ext cx="14714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200" b="1"/>
                </a:lvl1pPr>
              </a:lstStyle>
              <a:p>
                <a:r>
                  <a:rPr lang="fr-FR" dirty="0"/>
                  <a:t>S</a:t>
                </a:r>
                <a:r>
                  <a:rPr lang="fr-FR" dirty="0" smtClean="0"/>
                  <a:t>ecrétaire </a:t>
                </a:r>
                <a:r>
                  <a:rPr lang="fr-FR" dirty="0"/>
                  <a:t>médicale</a:t>
                </a:r>
              </a:p>
            </p:txBody>
          </p:sp>
          <p:grpSp>
            <p:nvGrpSpPr>
              <p:cNvPr id="27" name="Grouper 26"/>
              <p:cNvGrpSpPr/>
              <p:nvPr/>
            </p:nvGrpSpPr>
            <p:grpSpPr>
              <a:xfrm>
                <a:off x="5028516" y="3956542"/>
                <a:ext cx="891888" cy="1272159"/>
                <a:chOff x="3912709" y="3035740"/>
                <a:chExt cx="1268891" cy="1841060"/>
              </a:xfrm>
            </p:grpSpPr>
            <p:grpSp>
              <p:nvGrpSpPr>
                <p:cNvPr id="28" name="Grouper 21"/>
                <p:cNvGrpSpPr/>
                <p:nvPr/>
              </p:nvGrpSpPr>
              <p:grpSpPr>
                <a:xfrm>
                  <a:off x="3912709" y="3035740"/>
                  <a:ext cx="1268891" cy="1841060"/>
                  <a:chOff x="3912709" y="3035740"/>
                  <a:chExt cx="1268891" cy="1841060"/>
                </a:xfrm>
              </p:grpSpPr>
              <p:grpSp>
                <p:nvGrpSpPr>
                  <p:cNvPr id="29" name="Grouper 13"/>
                  <p:cNvGrpSpPr/>
                  <p:nvPr/>
                </p:nvGrpSpPr>
                <p:grpSpPr>
                  <a:xfrm>
                    <a:off x="3912709" y="3035740"/>
                    <a:ext cx="1268891" cy="1841060"/>
                    <a:chOff x="3912709" y="3035740"/>
                    <a:chExt cx="1268891" cy="1841060"/>
                  </a:xfrm>
                </p:grpSpPr>
                <p:sp>
                  <p:nvSpPr>
                    <p:cNvPr id="90" name="Corde 8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1" name="Forme libre 9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Délai  7"/>
                    <p:cNvSpPr/>
                    <p:nvPr/>
                  </p:nvSpPr>
                  <p:spPr>
                    <a:xfrm rot="16200000">
                      <a:off x="4305300" y="3695699"/>
                      <a:ext cx="914400" cy="838200"/>
                    </a:xfrm>
                    <a:prstGeom prst="flowChartDelay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3" name="Forme en L 9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4" name="Forme en L 9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5" name="Corde 9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6" name="Forme libre 9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FF00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30" name="Grouper 12"/>
                    <p:cNvGrpSpPr/>
                    <p:nvPr/>
                  </p:nvGrpSpPr>
                  <p:grpSpPr>
                    <a:xfrm>
                      <a:off x="4335931" y="3035740"/>
                      <a:ext cx="702347" cy="673540"/>
                      <a:chOff x="4343188" y="2984059"/>
                      <a:chExt cx="702347" cy="673540"/>
                    </a:xfrm>
                  </p:grpSpPr>
                  <p:sp>
                    <p:nvSpPr>
                      <p:cNvPr id="98" name="Connecteur 8"/>
                      <p:cNvSpPr/>
                      <p:nvPr/>
                    </p:nvSpPr>
                    <p:spPr>
                      <a:xfrm>
                        <a:off x="4435935" y="3124200"/>
                        <a:ext cx="609600" cy="533399"/>
                      </a:xfrm>
                      <a:prstGeom prst="flowChartConnector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99" name="Arc 98"/>
                      <p:cNvSpPr/>
                      <p:nvPr/>
                    </p:nvSpPr>
                    <p:spPr>
                      <a:xfrm rot="6931995">
                        <a:off x="4322158" y="3005089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4344848" y="3124200"/>
                        <a:ext cx="562211" cy="46189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400" b="0" i="0" dirty="0" err="1" smtClean="0">
                            <a:latin typeface="Wingdings"/>
                            <a:ea typeface="Wingdings"/>
                            <a:cs typeface="Wingdings"/>
                          </a:rPr>
                          <a:t></a:t>
                        </a:r>
                        <a:endParaRPr lang="fr-FR" sz="1400" dirty="0"/>
                      </a:p>
                    </p:txBody>
                  </p:sp>
                </p:grpSp>
              </p:grpSp>
              <p:sp>
                <p:nvSpPr>
                  <p:cNvPr id="89" name="Forme libre 88"/>
                  <p:cNvSpPr/>
                  <p:nvPr/>
                </p:nvSpPr>
                <p:spPr>
                  <a:xfrm>
                    <a:off x="4346679" y="3047113"/>
                    <a:ext cx="776145" cy="628324"/>
                  </a:xfrm>
                  <a:custGeom>
                    <a:avLst/>
                    <a:gdLst>
                      <a:gd name="connsiteX0" fmla="*/ 182387 w 776145"/>
                      <a:gd name="connsiteY0" fmla="*/ 171724 h 628324"/>
                      <a:gd name="connsiteX1" fmla="*/ 14644 w 776145"/>
                      <a:gd name="connsiteY1" fmla="*/ 243609 h 628324"/>
                      <a:gd name="connsiteX2" fmla="*/ 270252 w 776145"/>
                      <a:gd name="connsiteY2" fmla="*/ 27955 h 628324"/>
                      <a:gd name="connsiteX3" fmla="*/ 597751 w 776145"/>
                      <a:gd name="connsiteY3" fmla="*/ 75878 h 628324"/>
                      <a:gd name="connsiteX4" fmla="*/ 725555 w 776145"/>
                      <a:gd name="connsiteY4" fmla="*/ 235622 h 628324"/>
                      <a:gd name="connsiteX5" fmla="*/ 773482 w 776145"/>
                      <a:gd name="connsiteY5" fmla="*/ 411340 h 628324"/>
                      <a:gd name="connsiteX6" fmla="*/ 741531 w 776145"/>
                      <a:gd name="connsiteY6" fmla="*/ 611019 h 628324"/>
                      <a:gd name="connsiteX7" fmla="*/ 621714 w 776145"/>
                      <a:gd name="connsiteY7" fmla="*/ 515173 h 628324"/>
                      <a:gd name="connsiteX8" fmla="*/ 621714 w 776145"/>
                      <a:gd name="connsiteY8" fmla="*/ 371404 h 628324"/>
                      <a:gd name="connsiteX9" fmla="*/ 573787 w 776145"/>
                      <a:gd name="connsiteY9" fmla="*/ 251596 h 628324"/>
                      <a:gd name="connsiteX10" fmla="*/ 182387 w 776145"/>
                      <a:gd name="connsiteY10" fmla="*/ 171724 h 62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6145" h="628324">
                        <a:moveTo>
                          <a:pt x="182387" y="171724"/>
                        </a:moveTo>
                        <a:cubicBezTo>
                          <a:pt x="89197" y="170393"/>
                          <a:pt x="0" y="267571"/>
                          <a:pt x="14644" y="243609"/>
                        </a:cubicBezTo>
                        <a:cubicBezTo>
                          <a:pt x="29288" y="219648"/>
                          <a:pt x="173068" y="55910"/>
                          <a:pt x="270252" y="27955"/>
                        </a:cubicBezTo>
                        <a:cubicBezTo>
                          <a:pt x="367436" y="0"/>
                          <a:pt x="521867" y="41267"/>
                          <a:pt x="597751" y="75878"/>
                        </a:cubicBezTo>
                        <a:cubicBezTo>
                          <a:pt x="673635" y="110489"/>
                          <a:pt x="696267" y="179712"/>
                          <a:pt x="725555" y="235622"/>
                        </a:cubicBezTo>
                        <a:cubicBezTo>
                          <a:pt x="754843" y="291532"/>
                          <a:pt x="770819" y="348774"/>
                          <a:pt x="773482" y="411340"/>
                        </a:cubicBezTo>
                        <a:cubicBezTo>
                          <a:pt x="776145" y="473906"/>
                          <a:pt x="766826" y="593714"/>
                          <a:pt x="741531" y="611019"/>
                        </a:cubicBezTo>
                        <a:cubicBezTo>
                          <a:pt x="716236" y="628324"/>
                          <a:pt x="641684" y="555109"/>
                          <a:pt x="621714" y="515173"/>
                        </a:cubicBezTo>
                        <a:cubicBezTo>
                          <a:pt x="601744" y="475237"/>
                          <a:pt x="629702" y="415333"/>
                          <a:pt x="621714" y="371404"/>
                        </a:cubicBezTo>
                        <a:cubicBezTo>
                          <a:pt x="613726" y="327475"/>
                          <a:pt x="644346" y="284876"/>
                          <a:pt x="573787" y="251596"/>
                        </a:cubicBezTo>
                        <a:cubicBezTo>
                          <a:pt x="503228" y="218316"/>
                          <a:pt x="275577" y="173055"/>
                          <a:pt x="182387" y="17172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4" name="Ellipse 83"/>
                <p:cNvSpPr/>
                <p:nvPr/>
              </p:nvSpPr>
              <p:spPr>
                <a:xfrm>
                  <a:off x="4808767" y="3352800"/>
                  <a:ext cx="136065" cy="1524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Forme libre 84"/>
                <p:cNvSpPr/>
                <p:nvPr/>
              </p:nvSpPr>
              <p:spPr>
                <a:xfrm>
                  <a:off x="4835525" y="3073400"/>
                  <a:ext cx="69850" cy="282575"/>
                </a:xfrm>
                <a:custGeom>
                  <a:avLst/>
                  <a:gdLst>
                    <a:gd name="connsiteX0" fmla="*/ 63500 w 69850"/>
                    <a:gd name="connsiteY0" fmla="*/ 282575 h 282575"/>
                    <a:gd name="connsiteX1" fmla="*/ 66675 w 69850"/>
                    <a:gd name="connsiteY1" fmla="*/ 200025 h 282575"/>
                    <a:gd name="connsiteX2" fmla="*/ 44450 w 69850"/>
                    <a:gd name="connsiteY2" fmla="*/ 53975 h 282575"/>
                    <a:gd name="connsiteX3" fmla="*/ 0 w 69850"/>
                    <a:gd name="connsiteY3" fmla="*/ 0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0" h="282575">
                      <a:moveTo>
                        <a:pt x="63500" y="282575"/>
                      </a:moveTo>
                      <a:cubicBezTo>
                        <a:pt x="66675" y="260350"/>
                        <a:pt x="69850" y="238125"/>
                        <a:pt x="66675" y="200025"/>
                      </a:cubicBezTo>
                      <a:cubicBezTo>
                        <a:pt x="63500" y="161925"/>
                        <a:pt x="55562" y="87312"/>
                        <a:pt x="44450" y="53975"/>
                      </a:cubicBezTo>
                      <a:cubicBezTo>
                        <a:pt x="33338" y="20638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>
                  <a:off x="4346679" y="3657598"/>
                  <a:ext cx="81999" cy="51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Forme libre 86"/>
                <p:cNvSpPr/>
                <p:nvPr/>
              </p:nvSpPr>
              <p:spPr>
                <a:xfrm>
                  <a:off x="4432300" y="3660775"/>
                  <a:ext cx="111125" cy="31750"/>
                </a:xfrm>
                <a:custGeom>
                  <a:avLst/>
                  <a:gdLst>
                    <a:gd name="connsiteX0" fmla="*/ 0 w 111125"/>
                    <a:gd name="connsiteY0" fmla="*/ 31750 h 31750"/>
                    <a:gd name="connsiteX1" fmla="*/ 111125 w 111125"/>
                    <a:gd name="connsiteY1" fmla="*/ 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125" h="31750">
                      <a:moveTo>
                        <a:pt x="0" y="31750"/>
                      </a:moveTo>
                      <a:lnTo>
                        <a:pt x="111125" y="0"/>
                      </a:lnTo>
                    </a:path>
                  </a:pathLst>
                </a:cu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39" name="Groupe 17"/>
          <p:cNvGrpSpPr/>
          <p:nvPr/>
        </p:nvGrpSpPr>
        <p:grpSpPr>
          <a:xfrm>
            <a:off x="3101330" y="2057400"/>
            <a:ext cx="9827269" cy="6244476"/>
            <a:chOff x="330123" y="767768"/>
            <a:chExt cx="8789354" cy="5687588"/>
          </a:xfrm>
        </p:grpSpPr>
        <p:grpSp>
          <p:nvGrpSpPr>
            <p:cNvPr id="140" name="Groupe 13"/>
            <p:cNvGrpSpPr/>
            <p:nvPr/>
          </p:nvGrpSpPr>
          <p:grpSpPr>
            <a:xfrm>
              <a:off x="330123" y="767768"/>
              <a:ext cx="8789354" cy="5687588"/>
              <a:chOff x="474723" y="812131"/>
              <a:chExt cx="8789354" cy="5687588"/>
            </a:xfrm>
          </p:grpSpPr>
          <p:sp>
            <p:nvSpPr>
              <p:cNvPr id="171" name="Ellipse 170"/>
              <p:cNvSpPr/>
              <p:nvPr/>
            </p:nvSpPr>
            <p:spPr>
              <a:xfrm>
                <a:off x="991521" y="812131"/>
                <a:ext cx="7759372" cy="56875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79" name="Groupe 1"/>
              <p:cNvGrpSpPr/>
              <p:nvPr/>
            </p:nvGrpSpPr>
            <p:grpSpPr>
              <a:xfrm>
                <a:off x="7141282" y="852844"/>
                <a:ext cx="1172484" cy="1144383"/>
                <a:chOff x="6016899" y="597249"/>
                <a:chExt cx="2096428" cy="1750729"/>
              </a:xfrm>
            </p:grpSpPr>
            <p:grpSp>
              <p:nvGrpSpPr>
                <p:cNvPr id="492" name="Grouper 28"/>
                <p:cNvGrpSpPr/>
                <p:nvPr/>
              </p:nvGrpSpPr>
              <p:grpSpPr>
                <a:xfrm>
                  <a:off x="6642747" y="597249"/>
                  <a:ext cx="1023693" cy="1341210"/>
                  <a:chOff x="3912709" y="3048004"/>
                  <a:chExt cx="1268891" cy="1828803"/>
                </a:xfrm>
              </p:grpSpPr>
              <p:grpSp>
                <p:nvGrpSpPr>
                  <p:cNvPr id="494" name="Grouper 26"/>
                  <p:cNvGrpSpPr/>
                  <p:nvPr/>
                </p:nvGrpSpPr>
                <p:grpSpPr>
                  <a:xfrm>
                    <a:off x="3912709" y="3048004"/>
                    <a:ext cx="1268891" cy="1828803"/>
                    <a:chOff x="3912709" y="3048004"/>
                    <a:chExt cx="1268891" cy="1828803"/>
                  </a:xfrm>
                </p:grpSpPr>
                <p:grpSp>
                  <p:nvGrpSpPr>
                    <p:cNvPr id="496" name="Grouper 17"/>
                    <p:cNvGrpSpPr/>
                    <p:nvPr/>
                  </p:nvGrpSpPr>
                  <p:grpSpPr>
                    <a:xfrm>
                      <a:off x="3912709" y="3048004"/>
                      <a:ext cx="1268891" cy="1828803"/>
                      <a:chOff x="3912709" y="3024477"/>
                      <a:chExt cx="1268891" cy="1852323"/>
                    </a:xfrm>
                  </p:grpSpPr>
                  <p:sp>
                    <p:nvSpPr>
                      <p:cNvPr id="501" name="Corde 500"/>
                      <p:cNvSpPr/>
                      <p:nvPr/>
                    </p:nvSpPr>
                    <p:spPr>
                      <a:xfrm>
                        <a:off x="3912709" y="41148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2" name="Forme libre 501"/>
                      <p:cNvSpPr/>
                      <p:nvPr/>
                    </p:nvSpPr>
                    <p:spPr>
                      <a:xfrm rot="901002">
                        <a:off x="4076474" y="3657599"/>
                        <a:ext cx="564469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rgbClr val="CCFFCC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3" name="Délai  7"/>
                      <p:cNvSpPr/>
                      <p:nvPr/>
                    </p:nvSpPr>
                    <p:spPr>
                      <a:xfrm rot="16200000">
                        <a:off x="4305300" y="3695700"/>
                        <a:ext cx="914400" cy="838200"/>
                      </a:xfrm>
                      <a:prstGeom prst="flowChartDelay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4" name="Forme en L 503"/>
                      <p:cNvSpPr/>
                      <p:nvPr/>
                    </p:nvSpPr>
                    <p:spPr>
                      <a:xfrm flipH="1">
                        <a:off x="4343400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5" name="Forme en L 504"/>
                      <p:cNvSpPr/>
                      <p:nvPr/>
                    </p:nvSpPr>
                    <p:spPr>
                      <a:xfrm flipH="1">
                        <a:off x="4640943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6" name="Corde 505"/>
                      <p:cNvSpPr/>
                      <p:nvPr/>
                    </p:nvSpPr>
                    <p:spPr>
                      <a:xfrm>
                        <a:off x="4270484" y="41910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7" name="Forme libre 186"/>
                      <p:cNvSpPr/>
                      <p:nvPr/>
                    </p:nvSpPr>
                    <p:spPr>
                      <a:xfrm rot="901002">
                        <a:off x="4431373" y="3758279"/>
                        <a:ext cx="564469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rgbClr val="CCFFCC"/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grpSp>
                    <p:nvGrpSpPr>
                      <p:cNvPr id="508" name="Grouper 13"/>
                      <p:cNvGrpSpPr/>
                      <p:nvPr/>
                    </p:nvGrpSpPr>
                    <p:grpSpPr>
                      <a:xfrm>
                        <a:off x="4342268" y="3024477"/>
                        <a:ext cx="715160" cy="673540"/>
                        <a:chOff x="4013756" y="1867491"/>
                        <a:chExt cx="715160" cy="673540"/>
                      </a:xfrm>
                    </p:grpSpPr>
                    <p:grpSp>
                      <p:nvGrpSpPr>
                        <p:cNvPr id="509" name="Grouper 12"/>
                        <p:cNvGrpSpPr/>
                        <p:nvPr/>
                      </p:nvGrpSpPr>
                      <p:grpSpPr>
                        <a:xfrm>
                          <a:off x="4013756" y="1967379"/>
                          <a:ext cx="715160" cy="573652"/>
                          <a:chOff x="4330375" y="3083947"/>
                          <a:chExt cx="715160" cy="573652"/>
                        </a:xfrm>
                      </p:grpSpPr>
                      <p:sp>
                        <p:nvSpPr>
                          <p:cNvPr id="511" name="Connecteur 8"/>
                          <p:cNvSpPr/>
                          <p:nvPr/>
                        </p:nvSpPr>
                        <p:spPr>
                          <a:xfrm>
                            <a:off x="4435935" y="3124200"/>
                            <a:ext cx="609600" cy="533399"/>
                          </a:xfrm>
                          <a:prstGeom prst="flowChartConnector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dirty="0"/>
                          </a:p>
                        </p:txBody>
                      </p:sp>
                      <p:sp>
                        <p:nvSpPr>
                          <p:cNvPr id="512" name="Rectangle 511"/>
                          <p:cNvSpPr/>
                          <p:nvPr/>
                        </p:nvSpPr>
                        <p:spPr>
                          <a:xfrm>
                            <a:off x="4330375" y="3083947"/>
                            <a:ext cx="643751" cy="4877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fr-FR" sz="900" b="0" i="0" dirty="0" err="1" smtClean="0">
                                <a:latin typeface="Wingdings"/>
                                <a:ea typeface="Wingdings"/>
                                <a:cs typeface="Wingdings"/>
                              </a:rPr>
                              <a:t></a:t>
                            </a:r>
                            <a:endParaRPr lang="fr-FR" sz="900" dirty="0"/>
                          </a:p>
                        </p:txBody>
                      </p:sp>
                    </p:grpSp>
                    <p:sp>
                      <p:nvSpPr>
                        <p:cNvPr id="510" name="Arc 509"/>
                        <p:cNvSpPr/>
                        <p:nvPr/>
                      </p:nvSpPr>
                      <p:spPr>
                        <a:xfrm rot="6931995">
                          <a:off x="4050861" y="1888521"/>
                          <a:ext cx="585080" cy="543019"/>
                        </a:xfrm>
                        <a:prstGeom prst="arc">
                          <a:avLst>
                            <a:gd name="adj1" fmla="val 17695846"/>
                            <a:gd name="adj2" fmla="val 0"/>
                          </a:avLst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497" name="Grouper 18"/>
                    <p:cNvGrpSpPr/>
                    <p:nvPr/>
                  </p:nvGrpSpPr>
                  <p:grpSpPr>
                    <a:xfrm>
                      <a:off x="4447828" y="3297550"/>
                      <a:ext cx="395887" cy="140770"/>
                      <a:chOff x="4447828" y="3297550"/>
                      <a:chExt cx="395887" cy="140770"/>
                    </a:xfrm>
                  </p:grpSpPr>
                  <p:cxnSp>
                    <p:nvCxnSpPr>
                      <p:cNvPr id="498" name="Connecteur droit 497"/>
                      <p:cNvCxnSpPr/>
                      <p:nvPr/>
                    </p:nvCxnSpPr>
                    <p:spPr>
                      <a:xfrm>
                        <a:off x="4447828" y="3330916"/>
                        <a:ext cx="395887" cy="1588"/>
                      </a:xfrm>
                      <a:prstGeom prst="line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9" name="Corde 498"/>
                      <p:cNvSpPr/>
                      <p:nvPr/>
                    </p:nvSpPr>
                    <p:spPr>
                      <a:xfrm rot="17424537">
                        <a:off x="44913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500" name="Corde 499"/>
                      <p:cNvSpPr/>
                      <p:nvPr/>
                    </p:nvSpPr>
                    <p:spPr>
                      <a:xfrm rot="17424537">
                        <a:off x="46437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sp>
                <p:nvSpPr>
                  <p:cNvPr id="495" name="Forme libre 174"/>
                  <p:cNvSpPr/>
                  <p:nvPr/>
                </p:nvSpPr>
                <p:spPr>
                  <a:xfrm>
                    <a:off x="4497388" y="3151717"/>
                    <a:ext cx="581554" cy="420158"/>
                  </a:xfrm>
                  <a:custGeom>
                    <a:avLst/>
                    <a:gdLst>
                      <a:gd name="connsiteX0" fmla="*/ 68262 w 581554"/>
                      <a:gd name="connsiteY0" fmla="*/ 83608 h 420158"/>
                      <a:gd name="connsiteX1" fmla="*/ 17462 w 581554"/>
                      <a:gd name="connsiteY1" fmla="*/ 74083 h 420158"/>
                      <a:gd name="connsiteX2" fmla="*/ 173037 w 581554"/>
                      <a:gd name="connsiteY2" fmla="*/ 16933 h 420158"/>
                      <a:gd name="connsiteX3" fmla="*/ 357187 w 581554"/>
                      <a:gd name="connsiteY3" fmla="*/ 13758 h 420158"/>
                      <a:gd name="connsiteX4" fmla="*/ 506412 w 581554"/>
                      <a:gd name="connsiteY4" fmla="*/ 99483 h 420158"/>
                      <a:gd name="connsiteX5" fmla="*/ 563562 w 581554"/>
                      <a:gd name="connsiteY5" fmla="*/ 201083 h 420158"/>
                      <a:gd name="connsiteX6" fmla="*/ 576262 w 581554"/>
                      <a:gd name="connsiteY6" fmla="*/ 315383 h 420158"/>
                      <a:gd name="connsiteX7" fmla="*/ 531812 w 581554"/>
                      <a:gd name="connsiteY7" fmla="*/ 416983 h 420158"/>
                      <a:gd name="connsiteX8" fmla="*/ 544512 w 581554"/>
                      <a:gd name="connsiteY8" fmla="*/ 334433 h 420158"/>
                      <a:gd name="connsiteX9" fmla="*/ 522287 w 581554"/>
                      <a:gd name="connsiteY9" fmla="*/ 261408 h 420158"/>
                      <a:gd name="connsiteX10" fmla="*/ 452437 w 581554"/>
                      <a:gd name="connsiteY10" fmla="*/ 229658 h 420158"/>
                      <a:gd name="connsiteX11" fmla="*/ 461962 w 581554"/>
                      <a:gd name="connsiteY11" fmla="*/ 309033 h 420158"/>
                      <a:gd name="connsiteX12" fmla="*/ 439737 w 581554"/>
                      <a:gd name="connsiteY12" fmla="*/ 315383 h 420158"/>
                      <a:gd name="connsiteX13" fmla="*/ 430212 w 581554"/>
                      <a:gd name="connsiteY13" fmla="*/ 229658 h 420158"/>
                      <a:gd name="connsiteX14" fmla="*/ 388937 w 581554"/>
                      <a:gd name="connsiteY14" fmla="*/ 131233 h 420158"/>
                      <a:gd name="connsiteX15" fmla="*/ 68262 w 581554"/>
                      <a:gd name="connsiteY15" fmla="*/ 83608 h 42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1554" h="420158">
                        <a:moveTo>
                          <a:pt x="68262" y="83608"/>
                        </a:moveTo>
                        <a:cubicBezTo>
                          <a:pt x="6350" y="74083"/>
                          <a:pt x="0" y="85195"/>
                          <a:pt x="17462" y="74083"/>
                        </a:cubicBezTo>
                        <a:cubicBezTo>
                          <a:pt x="34924" y="62971"/>
                          <a:pt x="116416" y="26987"/>
                          <a:pt x="173037" y="16933"/>
                        </a:cubicBezTo>
                        <a:cubicBezTo>
                          <a:pt x="229658" y="6879"/>
                          <a:pt x="301625" y="0"/>
                          <a:pt x="357187" y="13758"/>
                        </a:cubicBezTo>
                        <a:cubicBezTo>
                          <a:pt x="412750" y="27516"/>
                          <a:pt x="472016" y="68262"/>
                          <a:pt x="506412" y="99483"/>
                        </a:cubicBezTo>
                        <a:cubicBezTo>
                          <a:pt x="540808" y="130704"/>
                          <a:pt x="551920" y="165100"/>
                          <a:pt x="563562" y="201083"/>
                        </a:cubicBezTo>
                        <a:cubicBezTo>
                          <a:pt x="575204" y="237066"/>
                          <a:pt x="581554" y="279400"/>
                          <a:pt x="576262" y="315383"/>
                        </a:cubicBezTo>
                        <a:cubicBezTo>
                          <a:pt x="570970" y="351366"/>
                          <a:pt x="537104" y="413808"/>
                          <a:pt x="531812" y="416983"/>
                        </a:cubicBezTo>
                        <a:cubicBezTo>
                          <a:pt x="526520" y="420158"/>
                          <a:pt x="546100" y="360362"/>
                          <a:pt x="544512" y="334433"/>
                        </a:cubicBezTo>
                        <a:cubicBezTo>
                          <a:pt x="542925" y="308504"/>
                          <a:pt x="537633" y="278870"/>
                          <a:pt x="522287" y="261408"/>
                        </a:cubicBezTo>
                        <a:cubicBezTo>
                          <a:pt x="506941" y="243946"/>
                          <a:pt x="462491" y="221721"/>
                          <a:pt x="452437" y="229658"/>
                        </a:cubicBezTo>
                        <a:cubicBezTo>
                          <a:pt x="442383" y="237595"/>
                          <a:pt x="464079" y="294746"/>
                          <a:pt x="461962" y="309033"/>
                        </a:cubicBezTo>
                        <a:cubicBezTo>
                          <a:pt x="459845" y="323321"/>
                          <a:pt x="445029" y="328612"/>
                          <a:pt x="439737" y="315383"/>
                        </a:cubicBezTo>
                        <a:cubicBezTo>
                          <a:pt x="434445" y="302154"/>
                          <a:pt x="438679" y="260350"/>
                          <a:pt x="430212" y="229658"/>
                        </a:cubicBezTo>
                        <a:cubicBezTo>
                          <a:pt x="421745" y="198966"/>
                          <a:pt x="451379" y="156104"/>
                          <a:pt x="388937" y="131233"/>
                        </a:cubicBezTo>
                        <a:cubicBezTo>
                          <a:pt x="326495" y="106362"/>
                          <a:pt x="130175" y="93133"/>
                          <a:pt x="68262" y="8360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3" name="ZoneTexte 492"/>
                <p:cNvSpPr txBox="1"/>
                <p:nvPr/>
              </p:nvSpPr>
              <p:spPr>
                <a:xfrm>
                  <a:off x="6016899" y="1924213"/>
                  <a:ext cx="2096428" cy="423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/>
                    <a:t>N</a:t>
                  </a:r>
                  <a:r>
                    <a:rPr lang="fr-FR" dirty="0" smtClean="0"/>
                    <a:t>utritionniste</a:t>
                  </a:r>
                  <a:endParaRPr lang="fr-FR" dirty="0"/>
                </a:p>
              </p:txBody>
            </p:sp>
          </p:grpSp>
          <p:grpSp>
            <p:nvGrpSpPr>
              <p:cNvPr id="180" name="Groupe 2"/>
              <p:cNvGrpSpPr/>
              <p:nvPr/>
            </p:nvGrpSpPr>
            <p:grpSpPr>
              <a:xfrm>
                <a:off x="8151149" y="1217268"/>
                <a:ext cx="1006646" cy="1098511"/>
                <a:chOff x="6937823" y="2265851"/>
                <a:chExt cx="1815117" cy="2030249"/>
              </a:xfrm>
            </p:grpSpPr>
            <p:sp>
              <p:nvSpPr>
                <p:cNvPr id="472" name="ZoneTexte 471"/>
                <p:cNvSpPr txBox="1"/>
                <p:nvPr/>
              </p:nvSpPr>
              <p:spPr>
                <a:xfrm>
                  <a:off x="7183927" y="3784155"/>
                  <a:ext cx="1569013" cy="511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/>
                    <a:t>Psychiatre</a:t>
                  </a:r>
                </a:p>
              </p:txBody>
            </p:sp>
            <p:grpSp>
              <p:nvGrpSpPr>
                <p:cNvPr id="473" name="Grouper 34"/>
                <p:cNvGrpSpPr/>
                <p:nvPr/>
              </p:nvGrpSpPr>
              <p:grpSpPr>
                <a:xfrm>
                  <a:off x="6937823" y="2265851"/>
                  <a:ext cx="1193220" cy="1555777"/>
                  <a:chOff x="3912709" y="3024477"/>
                  <a:chExt cx="1268891" cy="1852323"/>
                </a:xfrm>
              </p:grpSpPr>
              <p:grpSp>
                <p:nvGrpSpPr>
                  <p:cNvPr id="474" name="Grouper 17"/>
                  <p:cNvGrpSpPr/>
                  <p:nvPr/>
                </p:nvGrpSpPr>
                <p:grpSpPr>
                  <a:xfrm>
                    <a:off x="3912709" y="3024477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480" name="Corde 47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1" name="Forme libre 48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00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2" name="Délai  7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3" name="Forme en L 48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4" name="Forme en L 48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5" name="Corde 48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6" name="Forme libre 48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FF0000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487" name="Grouper 13"/>
                    <p:cNvGrpSpPr/>
                    <p:nvPr/>
                  </p:nvGrpSpPr>
                  <p:grpSpPr>
                    <a:xfrm>
                      <a:off x="4347365" y="3024477"/>
                      <a:ext cx="710063" cy="673540"/>
                      <a:chOff x="4018853" y="1867491"/>
                      <a:chExt cx="710063" cy="673540"/>
                    </a:xfrm>
                  </p:grpSpPr>
                  <p:grpSp>
                    <p:nvGrpSpPr>
                      <p:cNvPr id="488" name="Grouper 12"/>
                      <p:cNvGrpSpPr/>
                      <p:nvPr/>
                    </p:nvGrpSpPr>
                    <p:grpSpPr>
                      <a:xfrm>
                        <a:off x="4018853" y="1944746"/>
                        <a:ext cx="710063" cy="596285"/>
                        <a:chOff x="4335472" y="3061314"/>
                        <a:chExt cx="710063" cy="596285"/>
                      </a:xfrm>
                    </p:grpSpPr>
                    <p:sp>
                      <p:nvSpPr>
                        <p:cNvPr id="490" name="Connecteur 8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491" name="Rectangle 490"/>
                        <p:cNvSpPr/>
                        <p:nvPr/>
                      </p:nvSpPr>
                      <p:spPr>
                        <a:xfrm>
                          <a:off x="4335472" y="3061314"/>
                          <a:ext cx="599994" cy="57566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11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1100" dirty="0"/>
                        </a:p>
                      </p:txBody>
                    </p:sp>
                  </p:grpSp>
                  <p:sp>
                    <p:nvSpPr>
                      <p:cNvPr id="489" name="Arc 210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475" name="Grouper 32"/>
                  <p:cNvGrpSpPr/>
                  <p:nvPr/>
                </p:nvGrpSpPr>
                <p:grpSpPr>
                  <a:xfrm>
                    <a:off x="4447828" y="3297550"/>
                    <a:ext cx="395887" cy="140770"/>
                    <a:chOff x="4447828" y="3297550"/>
                    <a:chExt cx="395887" cy="140770"/>
                  </a:xfrm>
                </p:grpSpPr>
                <p:cxnSp>
                  <p:nvCxnSpPr>
                    <p:cNvPr id="477" name="Connecteur droit 198"/>
                    <p:cNvCxnSpPr/>
                    <p:nvPr/>
                  </p:nvCxnSpPr>
                  <p:spPr>
                    <a:xfrm>
                      <a:off x="4447828" y="3330916"/>
                      <a:ext cx="395887" cy="1588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8" name="Corde 199"/>
                    <p:cNvSpPr/>
                    <p:nvPr/>
                  </p:nvSpPr>
                  <p:spPr>
                    <a:xfrm rot="17424537">
                      <a:off x="4491329" y="3295189"/>
                      <a:ext cx="140770" cy="145492"/>
                    </a:xfrm>
                    <a:prstGeom prst="chord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79" name="Corde 478"/>
                    <p:cNvSpPr/>
                    <p:nvPr/>
                  </p:nvSpPr>
                  <p:spPr>
                    <a:xfrm rot="17424537">
                      <a:off x="4643729" y="3295189"/>
                      <a:ext cx="140770" cy="145492"/>
                    </a:xfrm>
                    <a:prstGeom prst="chord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76" name="Forme libre 475"/>
                  <p:cNvSpPr/>
                  <p:nvPr/>
                </p:nvSpPr>
                <p:spPr>
                  <a:xfrm>
                    <a:off x="4481513" y="3099329"/>
                    <a:ext cx="624416" cy="714904"/>
                  </a:xfrm>
                  <a:custGeom>
                    <a:avLst/>
                    <a:gdLst>
                      <a:gd name="connsiteX0" fmla="*/ 122237 w 624416"/>
                      <a:gd name="connsiteY0" fmla="*/ 97896 h 714904"/>
                      <a:gd name="connsiteX1" fmla="*/ 80962 w 624416"/>
                      <a:gd name="connsiteY1" fmla="*/ 66146 h 714904"/>
                      <a:gd name="connsiteX2" fmla="*/ 204787 w 624416"/>
                      <a:gd name="connsiteY2" fmla="*/ 5821 h 714904"/>
                      <a:gd name="connsiteX3" fmla="*/ 411162 w 624416"/>
                      <a:gd name="connsiteY3" fmla="*/ 31221 h 714904"/>
                      <a:gd name="connsiteX4" fmla="*/ 576262 w 624416"/>
                      <a:gd name="connsiteY4" fmla="*/ 158221 h 714904"/>
                      <a:gd name="connsiteX5" fmla="*/ 598487 w 624416"/>
                      <a:gd name="connsiteY5" fmla="*/ 424921 h 714904"/>
                      <a:gd name="connsiteX6" fmla="*/ 420687 w 624416"/>
                      <a:gd name="connsiteY6" fmla="*/ 602721 h 714904"/>
                      <a:gd name="connsiteX7" fmla="*/ 211137 w 624416"/>
                      <a:gd name="connsiteY7" fmla="*/ 697971 h 714904"/>
                      <a:gd name="connsiteX8" fmla="*/ 26987 w 624416"/>
                      <a:gd name="connsiteY8" fmla="*/ 501121 h 714904"/>
                      <a:gd name="connsiteX9" fmla="*/ 49212 w 624416"/>
                      <a:gd name="connsiteY9" fmla="*/ 516996 h 714904"/>
                      <a:gd name="connsiteX10" fmla="*/ 185737 w 624416"/>
                      <a:gd name="connsiteY10" fmla="*/ 574146 h 714904"/>
                      <a:gd name="connsiteX11" fmla="*/ 379412 w 624416"/>
                      <a:gd name="connsiteY11" fmla="*/ 526521 h 714904"/>
                      <a:gd name="connsiteX12" fmla="*/ 490537 w 624416"/>
                      <a:gd name="connsiteY12" fmla="*/ 418571 h 714904"/>
                      <a:gd name="connsiteX13" fmla="*/ 509587 w 624416"/>
                      <a:gd name="connsiteY13" fmla="*/ 262996 h 714904"/>
                      <a:gd name="connsiteX14" fmla="*/ 446087 w 624416"/>
                      <a:gd name="connsiteY14" fmla="*/ 291571 h 714904"/>
                      <a:gd name="connsiteX15" fmla="*/ 449262 w 624416"/>
                      <a:gd name="connsiteY15" fmla="*/ 351896 h 714904"/>
                      <a:gd name="connsiteX16" fmla="*/ 420687 w 624416"/>
                      <a:gd name="connsiteY16" fmla="*/ 367771 h 714904"/>
                      <a:gd name="connsiteX17" fmla="*/ 420687 w 624416"/>
                      <a:gd name="connsiteY17" fmla="*/ 297921 h 714904"/>
                      <a:gd name="connsiteX18" fmla="*/ 420687 w 624416"/>
                      <a:gd name="connsiteY18" fmla="*/ 205846 h 714904"/>
                      <a:gd name="connsiteX19" fmla="*/ 338137 w 624416"/>
                      <a:gd name="connsiteY19" fmla="*/ 107421 h 714904"/>
                      <a:gd name="connsiteX20" fmla="*/ 122237 w 624416"/>
                      <a:gd name="connsiteY20" fmla="*/ 97896 h 714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24416" h="714904">
                        <a:moveTo>
                          <a:pt x="122237" y="97896"/>
                        </a:moveTo>
                        <a:cubicBezTo>
                          <a:pt x="79375" y="91017"/>
                          <a:pt x="67204" y="81492"/>
                          <a:pt x="80962" y="66146"/>
                        </a:cubicBezTo>
                        <a:cubicBezTo>
                          <a:pt x="94720" y="50800"/>
                          <a:pt x="149754" y="11642"/>
                          <a:pt x="204787" y="5821"/>
                        </a:cubicBezTo>
                        <a:cubicBezTo>
                          <a:pt x="259820" y="0"/>
                          <a:pt x="349250" y="5821"/>
                          <a:pt x="411162" y="31221"/>
                        </a:cubicBezTo>
                        <a:cubicBezTo>
                          <a:pt x="473074" y="56621"/>
                          <a:pt x="545041" y="92604"/>
                          <a:pt x="576262" y="158221"/>
                        </a:cubicBezTo>
                        <a:cubicBezTo>
                          <a:pt x="607483" y="223838"/>
                          <a:pt x="624416" y="350838"/>
                          <a:pt x="598487" y="424921"/>
                        </a:cubicBezTo>
                        <a:cubicBezTo>
                          <a:pt x="572558" y="499004"/>
                          <a:pt x="485245" y="557213"/>
                          <a:pt x="420687" y="602721"/>
                        </a:cubicBezTo>
                        <a:cubicBezTo>
                          <a:pt x="356129" y="648229"/>
                          <a:pt x="276754" y="714904"/>
                          <a:pt x="211137" y="697971"/>
                        </a:cubicBezTo>
                        <a:cubicBezTo>
                          <a:pt x="145520" y="681038"/>
                          <a:pt x="53975" y="531284"/>
                          <a:pt x="26987" y="501121"/>
                        </a:cubicBezTo>
                        <a:cubicBezTo>
                          <a:pt x="0" y="470959"/>
                          <a:pt x="22754" y="504825"/>
                          <a:pt x="49212" y="516996"/>
                        </a:cubicBezTo>
                        <a:cubicBezTo>
                          <a:pt x="75670" y="529167"/>
                          <a:pt x="130704" y="572559"/>
                          <a:pt x="185737" y="574146"/>
                        </a:cubicBezTo>
                        <a:cubicBezTo>
                          <a:pt x="240770" y="575733"/>
                          <a:pt x="328612" y="552450"/>
                          <a:pt x="379412" y="526521"/>
                        </a:cubicBezTo>
                        <a:cubicBezTo>
                          <a:pt x="430212" y="500592"/>
                          <a:pt x="468841" y="462492"/>
                          <a:pt x="490537" y="418571"/>
                        </a:cubicBezTo>
                        <a:cubicBezTo>
                          <a:pt x="512233" y="374650"/>
                          <a:pt x="516995" y="284163"/>
                          <a:pt x="509587" y="262996"/>
                        </a:cubicBezTo>
                        <a:cubicBezTo>
                          <a:pt x="502179" y="241829"/>
                          <a:pt x="456141" y="276754"/>
                          <a:pt x="446087" y="291571"/>
                        </a:cubicBezTo>
                        <a:cubicBezTo>
                          <a:pt x="436033" y="306388"/>
                          <a:pt x="453495" y="339196"/>
                          <a:pt x="449262" y="351896"/>
                        </a:cubicBezTo>
                        <a:cubicBezTo>
                          <a:pt x="445029" y="364596"/>
                          <a:pt x="425449" y="376767"/>
                          <a:pt x="420687" y="367771"/>
                        </a:cubicBezTo>
                        <a:cubicBezTo>
                          <a:pt x="415925" y="358775"/>
                          <a:pt x="420687" y="297921"/>
                          <a:pt x="420687" y="297921"/>
                        </a:cubicBezTo>
                        <a:cubicBezTo>
                          <a:pt x="420687" y="270934"/>
                          <a:pt x="434445" y="237596"/>
                          <a:pt x="420687" y="205846"/>
                        </a:cubicBezTo>
                        <a:cubicBezTo>
                          <a:pt x="406929" y="174096"/>
                          <a:pt x="387879" y="127000"/>
                          <a:pt x="338137" y="107421"/>
                        </a:cubicBezTo>
                        <a:cubicBezTo>
                          <a:pt x="288395" y="87842"/>
                          <a:pt x="165100" y="104775"/>
                          <a:pt x="122237" y="97896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81" name="Groupe 6"/>
              <p:cNvGrpSpPr/>
              <p:nvPr/>
            </p:nvGrpSpPr>
            <p:grpSpPr>
              <a:xfrm>
                <a:off x="474723" y="4668282"/>
                <a:ext cx="2410938" cy="1099032"/>
                <a:chOff x="1440092" y="5499853"/>
                <a:chExt cx="3344693" cy="1484801"/>
              </a:xfrm>
            </p:grpSpPr>
            <p:sp>
              <p:nvSpPr>
                <p:cNvPr id="309" name="ZoneTexte 308"/>
                <p:cNvSpPr txBox="1"/>
                <p:nvPr/>
              </p:nvSpPr>
              <p:spPr>
                <a:xfrm>
                  <a:off x="1848802" y="6610426"/>
                  <a:ext cx="2935983" cy="374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/>
                    <a:t>Association de patients</a:t>
                  </a:r>
                  <a:endParaRPr lang="fr-FR" sz="1200" b="1" dirty="0"/>
                </a:p>
              </p:txBody>
            </p:sp>
            <p:grpSp>
              <p:nvGrpSpPr>
                <p:cNvPr id="310" name="Grouper 178"/>
                <p:cNvGrpSpPr/>
                <p:nvPr/>
              </p:nvGrpSpPr>
              <p:grpSpPr>
                <a:xfrm>
                  <a:off x="1440092" y="5499853"/>
                  <a:ext cx="3222613" cy="1149329"/>
                  <a:chOff x="1581086" y="3124982"/>
                  <a:chExt cx="5742025" cy="2377680"/>
                </a:xfrm>
              </p:grpSpPr>
              <p:grpSp>
                <p:nvGrpSpPr>
                  <p:cNvPr id="311" name="Grouper 19"/>
                  <p:cNvGrpSpPr/>
                  <p:nvPr/>
                </p:nvGrpSpPr>
                <p:grpSpPr>
                  <a:xfrm>
                    <a:off x="2669080" y="3144227"/>
                    <a:ext cx="1624221" cy="1893103"/>
                    <a:chOff x="3557379" y="2983697"/>
                    <a:chExt cx="1624221" cy="1893103"/>
                  </a:xfrm>
                </p:grpSpPr>
                <p:sp>
                  <p:nvSpPr>
                    <p:cNvPr id="458" name="Forme libre 457"/>
                    <p:cNvSpPr/>
                    <p:nvPr/>
                  </p:nvSpPr>
                  <p:spPr>
                    <a:xfrm>
                      <a:off x="3738276" y="3714043"/>
                      <a:ext cx="319512" cy="958462"/>
                    </a:xfrm>
                    <a:custGeom>
                      <a:avLst/>
                      <a:gdLst>
                        <a:gd name="connsiteX0" fmla="*/ 0 w 319512"/>
                        <a:gd name="connsiteY0" fmla="*/ 0 h 958462"/>
                        <a:gd name="connsiteX1" fmla="*/ 199695 w 319512"/>
                        <a:gd name="connsiteY1" fmla="*/ 303513 h 958462"/>
                        <a:gd name="connsiteX2" fmla="*/ 303536 w 319512"/>
                        <a:gd name="connsiteY2" fmla="*/ 702872 h 958462"/>
                        <a:gd name="connsiteX3" fmla="*/ 295548 w 319512"/>
                        <a:gd name="connsiteY3" fmla="*/ 958462 h 958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512" h="958462">
                          <a:moveTo>
                            <a:pt x="0" y="0"/>
                          </a:moveTo>
                          <a:cubicBezTo>
                            <a:pt x="74553" y="93184"/>
                            <a:pt x="149106" y="186368"/>
                            <a:pt x="199695" y="303513"/>
                          </a:cubicBezTo>
                          <a:cubicBezTo>
                            <a:pt x="250284" y="420658"/>
                            <a:pt x="287560" y="593714"/>
                            <a:pt x="303536" y="702872"/>
                          </a:cubicBezTo>
                          <a:cubicBezTo>
                            <a:pt x="319512" y="812030"/>
                            <a:pt x="307530" y="885246"/>
                            <a:pt x="295548" y="958462"/>
                          </a:cubicBezTo>
                        </a:path>
                      </a:pathLst>
                    </a:custGeom>
                    <a:ln>
                      <a:solidFill>
                        <a:srgbClr val="008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9" name="Nuage 458"/>
                    <p:cNvSpPr/>
                    <p:nvPr/>
                  </p:nvSpPr>
                  <p:spPr>
                    <a:xfrm>
                      <a:off x="3557379" y="3533950"/>
                      <a:ext cx="355330" cy="394318"/>
                    </a:xfrm>
                    <a:prstGeom prst="cloud">
                      <a:avLst/>
                    </a:prstGeom>
                    <a:solidFill>
                      <a:schemeClr val="bg1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0" name="Corde 45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1" name="Forme libre 46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2" name="Délai  7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3" name="Forme en L 46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4" name="Forme en L 46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5" name="Corde 46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6" name="Forme libre 46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7" name="Forme libre 466"/>
                    <p:cNvSpPr/>
                    <p:nvPr/>
                  </p:nvSpPr>
                  <p:spPr>
                    <a:xfrm>
                      <a:off x="4322715" y="2983697"/>
                      <a:ext cx="854691" cy="692224"/>
                    </a:xfrm>
                    <a:custGeom>
                      <a:avLst/>
                      <a:gdLst>
                        <a:gd name="connsiteX0" fmla="*/ 150436 w 854691"/>
                        <a:gd name="connsiteY0" fmla="*/ 603033 h 692224"/>
                        <a:gd name="connsiteX1" fmla="*/ 14644 w 854691"/>
                        <a:gd name="connsiteY1" fmla="*/ 666930 h 692224"/>
                        <a:gd name="connsiteX2" fmla="*/ 62571 w 854691"/>
                        <a:gd name="connsiteY2" fmla="*/ 491212 h 692224"/>
                        <a:gd name="connsiteX3" fmla="*/ 22632 w 854691"/>
                        <a:gd name="connsiteY3" fmla="*/ 347443 h 692224"/>
                        <a:gd name="connsiteX4" fmla="*/ 166412 w 854691"/>
                        <a:gd name="connsiteY4" fmla="*/ 155750 h 692224"/>
                        <a:gd name="connsiteX5" fmla="*/ 334155 w 854691"/>
                        <a:gd name="connsiteY5" fmla="*/ 11981 h 692224"/>
                        <a:gd name="connsiteX6" fmla="*/ 549825 w 854691"/>
                        <a:gd name="connsiteY6" fmla="*/ 83866 h 692224"/>
                        <a:gd name="connsiteX7" fmla="*/ 813421 w 854691"/>
                        <a:gd name="connsiteY7" fmla="*/ 291532 h 692224"/>
                        <a:gd name="connsiteX8" fmla="*/ 797446 w 854691"/>
                        <a:gd name="connsiteY8" fmla="*/ 507187 h 692224"/>
                        <a:gd name="connsiteX9" fmla="*/ 813421 w 854691"/>
                        <a:gd name="connsiteY9" fmla="*/ 674918 h 692224"/>
                        <a:gd name="connsiteX10" fmla="*/ 677629 w 854691"/>
                        <a:gd name="connsiteY10" fmla="*/ 611020 h 692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691" h="692224">
                          <a:moveTo>
                            <a:pt x="150436" y="603033"/>
                          </a:moveTo>
                          <a:cubicBezTo>
                            <a:pt x="89862" y="644300"/>
                            <a:pt x="29288" y="685567"/>
                            <a:pt x="14644" y="666930"/>
                          </a:cubicBezTo>
                          <a:cubicBezTo>
                            <a:pt x="0" y="648293"/>
                            <a:pt x="61240" y="544460"/>
                            <a:pt x="62571" y="491212"/>
                          </a:cubicBezTo>
                          <a:cubicBezTo>
                            <a:pt x="63902" y="437964"/>
                            <a:pt x="5325" y="403353"/>
                            <a:pt x="22632" y="347443"/>
                          </a:cubicBezTo>
                          <a:cubicBezTo>
                            <a:pt x="39939" y="291533"/>
                            <a:pt x="114492" y="211660"/>
                            <a:pt x="166412" y="155750"/>
                          </a:cubicBezTo>
                          <a:cubicBezTo>
                            <a:pt x="218332" y="99840"/>
                            <a:pt x="270253" y="23962"/>
                            <a:pt x="334155" y="11981"/>
                          </a:cubicBezTo>
                          <a:cubicBezTo>
                            <a:pt x="398057" y="0"/>
                            <a:pt x="469947" y="37274"/>
                            <a:pt x="549825" y="83866"/>
                          </a:cubicBezTo>
                          <a:cubicBezTo>
                            <a:pt x="629703" y="130458"/>
                            <a:pt x="772151" y="220979"/>
                            <a:pt x="813421" y="291532"/>
                          </a:cubicBezTo>
                          <a:cubicBezTo>
                            <a:pt x="854691" y="362085"/>
                            <a:pt x="797446" y="443289"/>
                            <a:pt x="797446" y="507187"/>
                          </a:cubicBezTo>
                          <a:cubicBezTo>
                            <a:pt x="797446" y="571085"/>
                            <a:pt x="833391" y="657613"/>
                            <a:pt x="813421" y="674918"/>
                          </a:cubicBezTo>
                          <a:cubicBezTo>
                            <a:pt x="793452" y="692224"/>
                            <a:pt x="677629" y="611020"/>
                            <a:pt x="677629" y="611020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68" name="Connecteur 8"/>
                    <p:cNvSpPr/>
                    <p:nvPr/>
                  </p:nvSpPr>
                  <p:spPr>
                    <a:xfrm>
                      <a:off x="4435935" y="3164618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469" name="Arc 468"/>
                    <p:cNvSpPr/>
                    <p:nvPr/>
                  </p:nvSpPr>
                  <p:spPr>
                    <a:xfrm rot="6931995">
                      <a:off x="4322158" y="3045507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>
                    <a:xfrm>
                      <a:off x="4435935" y="3164618"/>
                      <a:ext cx="39588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dirty="0"/>
                    </a:p>
                  </p:txBody>
                </p:sp>
                <p:sp>
                  <p:nvSpPr>
                    <p:cNvPr id="471" name="Ellipse 470"/>
                    <p:cNvSpPr/>
                    <p:nvPr/>
                  </p:nvSpPr>
                  <p:spPr>
                    <a:xfrm>
                      <a:off x="3647828" y="3597337"/>
                      <a:ext cx="180896" cy="2451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312" name="Grouper 20"/>
                  <p:cNvGrpSpPr/>
                  <p:nvPr/>
                </p:nvGrpSpPr>
                <p:grpSpPr>
                  <a:xfrm>
                    <a:off x="3131412" y="3168247"/>
                    <a:ext cx="1624221" cy="1893103"/>
                    <a:chOff x="3557379" y="2983697"/>
                    <a:chExt cx="1624221" cy="1893103"/>
                  </a:xfrm>
                </p:grpSpPr>
                <p:sp>
                  <p:nvSpPr>
                    <p:cNvPr id="444" name="Forme libre 443"/>
                    <p:cNvSpPr/>
                    <p:nvPr/>
                  </p:nvSpPr>
                  <p:spPr>
                    <a:xfrm>
                      <a:off x="3738276" y="3714043"/>
                      <a:ext cx="319512" cy="958462"/>
                    </a:xfrm>
                    <a:custGeom>
                      <a:avLst/>
                      <a:gdLst>
                        <a:gd name="connsiteX0" fmla="*/ 0 w 319512"/>
                        <a:gd name="connsiteY0" fmla="*/ 0 h 958462"/>
                        <a:gd name="connsiteX1" fmla="*/ 199695 w 319512"/>
                        <a:gd name="connsiteY1" fmla="*/ 303513 h 958462"/>
                        <a:gd name="connsiteX2" fmla="*/ 303536 w 319512"/>
                        <a:gd name="connsiteY2" fmla="*/ 702872 h 958462"/>
                        <a:gd name="connsiteX3" fmla="*/ 295548 w 319512"/>
                        <a:gd name="connsiteY3" fmla="*/ 958462 h 958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512" h="958462">
                          <a:moveTo>
                            <a:pt x="0" y="0"/>
                          </a:moveTo>
                          <a:cubicBezTo>
                            <a:pt x="74553" y="93184"/>
                            <a:pt x="149106" y="186368"/>
                            <a:pt x="199695" y="303513"/>
                          </a:cubicBezTo>
                          <a:cubicBezTo>
                            <a:pt x="250284" y="420658"/>
                            <a:pt x="287560" y="593714"/>
                            <a:pt x="303536" y="702872"/>
                          </a:cubicBezTo>
                          <a:cubicBezTo>
                            <a:pt x="319512" y="812030"/>
                            <a:pt x="307530" y="885246"/>
                            <a:pt x="295548" y="958462"/>
                          </a:cubicBezTo>
                        </a:path>
                      </a:pathLst>
                    </a:custGeom>
                    <a:ln>
                      <a:solidFill>
                        <a:srgbClr val="008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5" name="Nuage 444"/>
                    <p:cNvSpPr/>
                    <p:nvPr/>
                  </p:nvSpPr>
                  <p:spPr>
                    <a:xfrm>
                      <a:off x="3557379" y="3533950"/>
                      <a:ext cx="355330" cy="394318"/>
                    </a:xfrm>
                    <a:prstGeom prst="cloud">
                      <a:avLst/>
                    </a:prstGeom>
                    <a:solidFill>
                      <a:schemeClr val="bg1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6" name="Corde 445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7" name="Forme libre 446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8" name="Délai  29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49" name="Forme en L 448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0" name="Forme en L 449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1" name="Corde 450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2" name="Forme libre 451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3" name="Forme libre 452"/>
                    <p:cNvSpPr/>
                    <p:nvPr/>
                  </p:nvSpPr>
                  <p:spPr>
                    <a:xfrm>
                      <a:off x="4322715" y="2983697"/>
                      <a:ext cx="854691" cy="692224"/>
                    </a:xfrm>
                    <a:custGeom>
                      <a:avLst/>
                      <a:gdLst>
                        <a:gd name="connsiteX0" fmla="*/ 150436 w 854691"/>
                        <a:gd name="connsiteY0" fmla="*/ 603033 h 692224"/>
                        <a:gd name="connsiteX1" fmla="*/ 14644 w 854691"/>
                        <a:gd name="connsiteY1" fmla="*/ 666930 h 692224"/>
                        <a:gd name="connsiteX2" fmla="*/ 62571 w 854691"/>
                        <a:gd name="connsiteY2" fmla="*/ 491212 h 692224"/>
                        <a:gd name="connsiteX3" fmla="*/ 22632 w 854691"/>
                        <a:gd name="connsiteY3" fmla="*/ 347443 h 692224"/>
                        <a:gd name="connsiteX4" fmla="*/ 166412 w 854691"/>
                        <a:gd name="connsiteY4" fmla="*/ 155750 h 692224"/>
                        <a:gd name="connsiteX5" fmla="*/ 334155 w 854691"/>
                        <a:gd name="connsiteY5" fmla="*/ 11981 h 692224"/>
                        <a:gd name="connsiteX6" fmla="*/ 549825 w 854691"/>
                        <a:gd name="connsiteY6" fmla="*/ 83866 h 692224"/>
                        <a:gd name="connsiteX7" fmla="*/ 813421 w 854691"/>
                        <a:gd name="connsiteY7" fmla="*/ 291532 h 692224"/>
                        <a:gd name="connsiteX8" fmla="*/ 797446 w 854691"/>
                        <a:gd name="connsiteY8" fmla="*/ 507187 h 692224"/>
                        <a:gd name="connsiteX9" fmla="*/ 813421 w 854691"/>
                        <a:gd name="connsiteY9" fmla="*/ 674918 h 692224"/>
                        <a:gd name="connsiteX10" fmla="*/ 677629 w 854691"/>
                        <a:gd name="connsiteY10" fmla="*/ 611020 h 692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691" h="692224">
                          <a:moveTo>
                            <a:pt x="150436" y="603033"/>
                          </a:moveTo>
                          <a:cubicBezTo>
                            <a:pt x="89862" y="644300"/>
                            <a:pt x="29288" y="685567"/>
                            <a:pt x="14644" y="666930"/>
                          </a:cubicBezTo>
                          <a:cubicBezTo>
                            <a:pt x="0" y="648293"/>
                            <a:pt x="61240" y="544460"/>
                            <a:pt x="62571" y="491212"/>
                          </a:cubicBezTo>
                          <a:cubicBezTo>
                            <a:pt x="63902" y="437964"/>
                            <a:pt x="5325" y="403353"/>
                            <a:pt x="22632" y="347443"/>
                          </a:cubicBezTo>
                          <a:cubicBezTo>
                            <a:pt x="39939" y="291533"/>
                            <a:pt x="114492" y="211660"/>
                            <a:pt x="166412" y="155750"/>
                          </a:cubicBezTo>
                          <a:cubicBezTo>
                            <a:pt x="218332" y="99840"/>
                            <a:pt x="270253" y="23962"/>
                            <a:pt x="334155" y="11981"/>
                          </a:cubicBezTo>
                          <a:cubicBezTo>
                            <a:pt x="398057" y="0"/>
                            <a:pt x="469947" y="37274"/>
                            <a:pt x="549825" y="83866"/>
                          </a:cubicBezTo>
                          <a:cubicBezTo>
                            <a:pt x="629703" y="130458"/>
                            <a:pt x="772151" y="220979"/>
                            <a:pt x="813421" y="291532"/>
                          </a:cubicBezTo>
                          <a:cubicBezTo>
                            <a:pt x="854691" y="362085"/>
                            <a:pt x="797446" y="443289"/>
                            <a:pt x="797446" y="507187"/>
                          </a:cubicBezTo>
                          <a:cubicBezTo>
                            <a:pt x="797446" y="571085"/>
                            <a:pt x="833391" y="657613"/>
                            <a:pt x="813421" y="674918"/>
                          </a:cubicBezTo>
                          <a:cubicBezTo>
                            <a:pt x="793452" y="692224"/>
                            <a:pt x="677629" y="611020"/>
                            <a:pt x="677629" y="611020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4" name="Connecteur 35"/>
                    <p:cNvSpPr/>
                    <p:nvPr/>
                  </p:nvSpPr>
                  <p:spPr>
                    <a:xfrm>
                      <a:off x="4435935" y="3164618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455" name="Arc 454"/>
                    <p:cNvSpPr/>
                    <p:nvPr/>
                  </p:nvSpPr>
                  <p:spPr>
                    <a:xfrm rot="6931995">
                      <a:off x="4322158" y="3045507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>
                    <a:xfrm>
                      <a:off x="4294653" y="3098056"/>
                      <a:ext cx="686292" cy="60214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8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800" dirty="0"/>
                    </a:p>
                  </p:txBody>
                </p:sp>
                <p:sp>
                  <p:nvSpPr>
                    <p:cNvPr id="457" name="Ellipse 456"/>
                    <p:cNvSpPr/>
                    <p:nvPr/>
                  </p:nvSpPr>
                  <p:spPr>
                    <a:xfrm>
                      <a:off x="3647828" y="3597337"/>
                      <a:ext cx="180896" cy="2451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3" name="Corde 312"/>
                  <p:cNvSpPr/>
                  <p:nvPr/>
                </p:nvSpPr>
                <p:spPr>
                  <a:xfrm>
                    <a:off x="4217509" y="44196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4" name="Forme libre 313"/>
                  <p:cNvSpPr/>
                  <p:nvPr/>
                </p:nvSpPr>
                <p:spPr>
                  <a:xfrm rot="901002">
                    <a:off x="4381274" y="39623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5" name="Délai  44"/>
                  <p:cNvSpPr/>
                  <p:nvPr/>
                </p:nvSpPr>
                <p:spPr>
                  <a:xfrm rot="16200000">
                    <a:off x="4610100" y="4000500"/>
                    <a:ext cx="914400" cy="8382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6" name="Forme en L 315"/>
                  <p:cNvSpPr/>
                  <p:nvPr/>
                </p:nvSpPr>
                <p:spPr>
                  <a:xfrm flipH="1">
                    <a:off x="4648200" y="48768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7" name="Forme en L 316"/>
                  <p:cNvSpPr/>
                  <p:nvPr/>
                </p:nvSpPr>
                <p:spPr>
                  <a:xfrm flipH="1">
                    <a:off x="4945743" y="48768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8" name="Corde 317"/>
                  <p:cNvSpPr/>
                  <p:nvPr/>
                </p:nvSpPr>
                <p:spPr>
                  <a:xfrm>
                    <a:off x="4575284" y="4495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9" name="Forme libre 318"/>
                  <p:cNvSpPr/>
                  <p:nvPr/>
                </p:nvSpPr>
                <p:spPr>
                  <a:xfrm rot="901002">
                    <a:off x="4736173" y="406307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0" name="Forme libre 319"/>
                  <p:cNvSpPr/>
                  <p:nvPr/>
                </p:nvSpPr>
                <p:spPr>
                  <a:xfrm>
                    <a:off x="4627515" y="3288497"/>
                    <a:ext cx="854691" cy="692224"/>
                  </a:xfrm>
                  <a:custGeom>
                    <a:avLst/>
                    <a:gdLst>
                      <a:gd name="connsiteX0" fmla="*/ 150436 w 854691"/>
                      <a:gd name="connsiteY0" fmla="*/ 603033 h 692224"/>
                      <a:gd name="connsiteX1" fmla="*/ 14644 w 854691"/>
                      <a:gd name="connsiteY1" fmla="*/ 666930 h 692224"/>
                      <a:gd name="connsiteX2" fmla="*/ 62571 w 854691"/>
                      <a:gd name="connsiteY2" fmla="*/ 491212 h 692224"/>
                      <a:gd name="connsiteX3" fmla="*/ 22632 w 854691"/>
                      <a:gd name="connsiteY3" fmla="*/ 347443 h 692224"/>
                      <a:gd name="connsiteX4" fmla="*/ 166412 w 854691"/>
                      <a:gd name="connsiteY4" fmla="*/ 155750 h 692224"/>
                      <a:gd name="connsiteX5" fmla="*/ 334155 w 854691"/>
                      <a:gd name="connsiteY5" fmla="*/ 11981 h 692224"/>
                      <a:gd name="connsiteX6" fmla="*/ 549825 w 854691"/>
                      <a:gd name="connsiteY6" fmla="*/ 83866 h 692224"/>
                      <a:gd name="connsiteX7" fmla="*/ 813421 w 854691"/>
                      <a:gd name="connsiteY7" fmla="*/ 291532 h 692224"/>
                      <a:gd name="connsiteX8" fmla="*/ 797446 w 854691"/>
                      <a:gd name="connsiteY8" fmla="*/ 507187 h 692224"/>
                      <a:gd name="connsiteX9" fmla="*/ 813421 w 854691"/>
                      <a:gd name="connsiteY9" fmla="*/ 674918 h 692224"/>
                      <a:gd name="connsiteX10" fmla="*/ 677629 w 854691"/>
                      <a:gd name="connsiteY10" fmla="*/ 611020 h 69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4691" h="692224">
                        <a:moveTo>
                          <a:pt x="150436" y="603033"/>
                        </a:moveTo>
                        <a:cubicBezTo>
                          <a:pt x="89862" y="644300"/>
                          <a:pt x="29288" y="685567"/>
                          <a:pt x="14644" y="666930"/>
                        </a:cubicBezTo>
                        <a:cubicBezTo>
                          <a:pt x="0" y="648293"/>
                          <a:pt x="61240" y="544460"/>
                          <a:pt x="62571" y="491212"/>
                        </a:cubicBezTo>
                        <a:cubicBezTo>
                          <a:pt x="63902" y="437964"/>
                          <a:pt x="5325" y="403353"/>
                          <a:pt x="22632" y="347443"/>
                        </a:cubicBezTo>
                        <a:cubicBezTo>
                          <a:pt x="39939" y="291533"/>
                          <a:pt x="114492" y="211660"/>
                          <a:pt x="166412" y="155750"/>
                        </a:cubicBezTo>
                        <a:cubicBezTo>
                          <a:pt x="218332" y="99840"/>
                          <a:pt x="270253" y="23962"/>
                          <a:pt x="334155" y="11981"/>
                        </a:cubicBezTo>
                        <a:cubicBezTo>
                          <a:pt x="398057" y="0"/>
                          <a:pt x="469947" y="37274"/>
                          <a:pt x="549825" y="83866"/>
                        </a:cubicBezTo>
                        <a:cubicBezTo>
                          <a:pt x="629703" y="130458"/>
                          <a:pt x="772151" y="220979"/>
                          <a:pt x="813421" y="291532"/>
                        </a:cubicBezTo>
                        <a:cubicBezTo>
                          <a:pt x="854691" y="362085"/>
                          <a:pt x="797446" y="443289"/>
                          <a:pt x="797446" y="507187"/>
                        </a:cubicBezTo>
                        <a:cubicBezTo>
                          <a:pt x="797446" y="571085"/>
                          <a:pt x="833391" y="657613"/>
                          <a:pt x="813421" y="674918"/>
                        </a:cubicBezTo>
                        <a:cubicBezTo>
                          <a:pt x="793452" y="692224"/>
                          <a:pt x="677629" y="611020"/>
                          <a:pt x="677629" y="611020"/>
                        </a:cubicBezTo>
                      </a:path>
                    </a:pathLst>
                  </a:cu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1" name="Connecteur 50"/>
                  <p:cNvSpPr/>
                  <p:nvPr/>
                </p:nvSpPr>
                <p:spPr>
                  <a:xfrm>
                    <a:off x="4740735" y="3469418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322" name="Arc 321"/>
                  <p:cNvSpPr/>
                  <p:nvPr/>
                </p:nvSpPr>
                <p:spPr>
                  <a:xfrm rot="6931995">
                    <a:off x="4626958" y="3350307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4740735" y="3469418"/>
                    <a:ext cx="3958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dirty="0"/>
                  </a:p>
                </p:txBody>
              </p:sp>
              <p:sp>
                <p:nvSpPr>
                  <p:cNvPr id="324" name="Corde 323"/>
                  <p:cNvSpPr/>
                  <p:nvPr/>
                </p:nvSpPr>
                <p:spPr>
                  <a:xfrm>
                    <a:off x="1581086" y="4463559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5" name="Forme libre 324"/>
                  <p:cNvSpPr/>
                  <p:nvPr/>
                </p:nvSpPr>
                <p:spPr>
                  <a:xfrm rot="901002">
                    <a:off x="1744851" y="4006358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6" name="Délai  74"/>
                  <p:cNvSpPr/>
                  <p:nvPr/>
                </p:nvSpPr>
                <p:spPr>
                  <a:xfrm rot="16200000">
                    <a:off x="1973677" y="4049211"/>
                    <a:ext cx="914400" cy="8382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7" name="Forme en L 326"/>
                  <p:cNvSpPr/>
                  <p:nvPr/>
                </p:nvSpPr>
                <p:spPr>
                  <a:xfrm flipH="1">
                    <a:off x="2011777" y="4920759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8" name="Forme en L 327"/>
                  <p:cNvSpPr/>
                  <p:nvPr/>
                </p:nvSpPr>
                <p:spPr>
                  <a:xfrm flipH="1">
                    <a:off x="2309320" y="4920759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9" name="Corde 328"/>
                  <p:cNvSpPr/>
                  <p:nvPr/>
                </p:nvSpPr>
                <p:spPr>
                  <a:xfrm>
                    <a:off x="1938861" y="4539759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0" name="Forme libre 329"/>
                  <p:cNvSpPr/>
                  <p:nvPr/>
                </p:nvSpPr>
                <p:spPr>
                  <a:xfrm rot="901002">
                    <a:off x="2099750" y="4107038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1" name="Forme libre 330"/>
                  <p:cNvSpPr/>
                  <p:nvPr/>
                </p:nvSpPr>
                <p:spPr>
                  <a:xfrm>
                    <a:off x="1991092" y="3332456"/>
                    <a:ext cx="854691" cy="692224"/>
                  </a:xfrm>
                  <a:custGeom>
                    <a:avLst/>
                    <a:gdLst>
                      <a:gd name="connsiteX0" fmla="*/ 150436 w 854691"/>
                      <a:gd name="connsiteY0" fmla="*/ 603033 h 692224"/>
                      <a:gd name="connsiteX1" fmla="*/ 14644 w 854691"/>
                      <a:gd name="connsiteY1" fmla="*/ 666930 h 692224"/>
                      <a:gd name="connsiteX2" fmla="*/ 62571 w 854691"/>
                      <a:gd name="connsiteY2" fmla="*/ 491212 h 692224"/>
                      <a:gd name="connsiteX3" fmla="*/ 22632 w 854691"/>
                      <a:gd name="connsiteY3" fmla="*/ 347443 h 692224"/>
                      <a:gd name="connsiteX4" fmla="*/ 166412 w 854691"/>
                      <a:gd name="connsiteY4" fmla="*/ 155750 h 692224"/>
                      <a:gd name="connsiteX5" fmla="*/ 334155 w 854691"/>
                      <a:gd name="connsiteY5" fmla="*/ 11981 h 692224"/>
                      <a:gd name="connsiteX6" fmla="*/ 549825 w 854691"/>
                      <a:gd name="connsiteY6" fmla="*/ 83866 h 692224"/>
                      <a:gd name="connsiteX7" fmla="*/ 813421 w 854691"/>
                      <a:gd name="connsiteY7" fmla="*/ 291532 h 692224"/>
                      <a:gd name="connsiteX8" fmla="*/ 797446 w 854691"/>
                      <a:gd name="connsiteY8" fmla="*/ 507187 h 692224"/>
                      <a:gd name="connsiteX9" fmla="*/ 813421 w 854691"/>
                      <a:gd name="connsiteY9" fmla="*/ 674918 h 692224"/>
                      <a:gd name="connsiteX10" fmla="*/ 677629 w 854691"/>
                      <a:gd name="connsiteY10" fmla="*/ 611020 h 69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4691" h="692224">
                        <a:moveTo>
                          <a:pt x="150436" y="603033"/>
                        </a:moveTo>
                        <a:cubicBezTo>
                          <a:pt x="89862" y="644300"/>
                          <a:pt x="29288" y="685567"/>
                          <a:pt x="14644" y="666930"/>
                        </a:cubicBezTo>
                        <a:cubicBezTo>
                          <a:pt x="0" y="648293"/>
                          <a:pt x="61240" y="544460"/>
                          <a:pt x="62571" y="491212"/>
                        </a:cubicBezTo>
                        <a:cubicBezTo>
                          <a:pt x="63902" y="437964"/>
                          <a:pt x="5325" y="403353"/>
                          <a:pt x="22632" y="347443"/>
                        </a:cubicBezTo>
                        <a:cubicBezTo>
                          <a:pt x="39939" y="291533"/>
                          <a:pt x="114492" y="211660"/>
                          <a:pt x="166412" y="155750"/>
                        </a:cubicBezTo>
                        <a:cubicBezTo>
                          <a:pt x="218332" y="99840"/>
                          <a:pt x="270253" y="23962"/>
                          <a:pt x="334155" y="11981"/>
                        </a:cubicBezTo>
                        <a:cubicBezTo>
                          <a:pt x="398057" y="0"/>
                          <a:pt x="469947" y="37274"/>
                          <a:pt x="549825" y="83866"/>
                        </a:cubicBezTo>
                        <a:cubicBezTo>
                          <a:pt x="629703" y="130458"/>
                          <a:pt x="772151" y="220979"/>
                          <a:pt x="813421" y="291532"/>
                        </a:cubicBezTo>
                        <a:cubicBezTo>
                          <a:pt x="854691" y="362085"/>
                          <a:pt x="797446" y="443289"/>
                          <a:pt x="797446" y="507187"/>
                        </a:cubicBezTo>
                        <a:cubicBezTo>
                          <a:pt x="797446" y="571085"/>
                          <a:pt x="833391" y="657613"/>
                          <a:pt x="813421" y="674918"/>
                        </a:cubicBezTo>
                        <a:cubicBezTo>
                          <a:pt x="793452" y="692224"/>
                          <a:pt x="677629" y="611020"/>
                          <a:pt x="677629" y="611020"/>
                        </a:cubicBezTo>
                      </a:path>
                    </a:pathLst>
                  </a:cu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Connecteur 80"/>
                  <p:cNvSpPr/>
                  <p:nvPr/>
                </p:nvSpPr>
                <p:spPr>
                  <a:xfrm>
                    <a:off x="2104312" y="3513377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333" name="Arc 332"/>
                  <p:cNvSpPr/>
                  <p:nvPr/>
                </p:nvSpPr>
                <p:spPr>
                  <a:xfrm rot="6931995">
                    <a:off x="1990535" y="3394266"/>
                    <a:ext cx="585080" cy="543019"/>
                  </a:xfrm>
                  <a:prstGeom prst="arc">
                    <a:avLst>
                      <a:gd name="adj1" fmla="val 1769584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2021896" y="3460128"/>
                    <a:ext cx="630818" cy="516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600" b="0" i="0" dirty="0" err="1" smtClean="0">
                        <a:latin typeface="Wingdings"/>
                        <a:ea typeface="Wingdings"/>
                        <a:cs typeface="Wingdings"/>
                      </a:rPr>
                      <a:t></a:t>
                    </a:r>
                    <a:endParaRPr lang="fr-FR" sz="600" dirty="0"/>
                  </a:p>
                </p:txBody>
              </p:sp>
              <p:grpSp>
                <p:nvGrpSpPr>
                  <p:cNvPr id="335" name="Grouper 84"/>
                  <p:cNvGrpSpPr/>
                  <p:nvPr/>
                </p:nvGrpSpPr>
                <p:grpSpPr>
                  <a:xfrm>
                    <a:off x="2893758" y="3513377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432" name="Corde 431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3" name="Forme libre 432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4" name="Délai  87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5" name="Forme en L 434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6" name="Forme en L 435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7" name="Corde 436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38" name="Forme libre 437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439" name="Grouper 13"/>
                    <p:cNvGrpSpPr/>
                    <p:nvPr/>
                  </p:nvGrpSpPr>
                  <p:grpSpPr>
                    <a:xfrm>
                      <a:off x="4353636" y="3024477"/>
                      <a:ext cx="717992" cy="692112"/>
                      <a:chOff x="4025124" y="1867491"/>
                      <a:chExt cx="717992" cy="692112"/>
                    </a:xfrm>
                  </p:grpSpPr>
                  <p:grpSp>
                    <p:nvGrpSpPr>
                      <p:cNvPr id="440" name="Grouper 12"/>
                      <p:cNvGrpSpPr/>
                      <p:nvPr/>
                    </p:nvGrpSpPr>
                    <p:grpSpPr>
                      <a:xfrm>
                        <a:off x="4025124" y="1914448"/>
                        <a:ext cx="717992" cy="645155"/>
                        <a:chOff x="4341743" y="3031016"/>
                        <a:chExt cx="717992" cy="645155"/>
                      </a:xfrm>
                    </p:grpSpPr>
                    <p:sp>
                      <p:nvSpPr>
                        <p:cNvPr id="442" name="Connecteur 95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443" name="Rectangle 442"/>
                        <p:cNvSpPr/>
                        <p:nvPr/>
                      </p:nvSpPr>
                      <p:spPr>
                        <a:xfrm>
                          <a:off x="4341743" y="3031016"/>
                          <a:ext cx="717992" cy="645155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9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900" dirty="0"/>
                        </a:p>
                      </p:txBody>
                    </p:sp>
                  </p:grpSp>
                  <p:sp>
                    <p:nvSpPr>
                      <p:cNvPr id="441" name="Arc 440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36" name="Grouper 97"/>
                  <p:cNvGrpSpPr/>
                  <p:nvPr/>
                </p:nvGrpSpPr>
                <p:grpSpPr>
                  <a:xfrm>
                    <a:off x="4293301" y="3393217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420" name="Corde 41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1" name="Forme libre 42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2" name="Délai  100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3" name="Forme en L 42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4" name="Forme en L 42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5" name="Corde 42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26" name="Forme libre 42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427" name="Grouper 13"/>
                    <p:cNvGrpSpPr/>
                    <p:nvPr/>
                  </p:nvGrpSpPr>
                  <p:grpSpPr>
                    <a:xfrm>
                      <a:off x="4400403" y="3024477"/>
                      <a:ext cx="657025" cy="673540"/>
                      <a:chOff x="4071891" y="1867491"/>
                      <a:chExt cx="657025" cy="673540"/>
                    </a:xfrm>
                  </p:grpSpPr>
                  <p:grpSp>
                    <p:nvGrpSpPr>
                      <p:cNvPr id="428" name="Grouper 12"/>
                      <p:cNvGrpSpPr/>
                      <p:nvPr/>
                    </p:nvGrpSpPr>
                    <p:grpSpPr>
                      <a:xfrm>
                        <a:off x="4119316" y="2007632"/>
                        <a:ext cx="609600" cy="533399"/>
                        <a:chOff x="4435935" y="3124200"/>
                        <a:chExt cx="609600" cy="533399"/>
                      </a:xfrm>
                    </p:grpSpPr>
                    <p:sp>
                      <p:nvSpPr>
                        <p:cNvPr id="430" name="Connecteur 108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431" name="Rectangle 430"/>
                        <p:cNvSpPr/>
                        <p:nvPr/>
                      </p:nvSpPr>
                      <p:spPr>
                        <a:xfrm>
                          <a:off x="4435935" y="3124200"/>
                          <a:ext cx="395887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dirty="0"/>
                        </a:p>
                      </p:txBody>
                    </p:sp>
                  </p:grpSp>
                  <p:sp>
                    <p:nvSpPr>
                      <p:cNvPr id="429" name="Arc 428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37" name="Grouper 110"/>
                  <p:cNvGrpSpPr/>
                  <p:nvPr/>
                </p:nvGrpSpPr>
                <p:grpSpPr>
                  <a:xfrm>
                    <a:off x="4723992" y="3124982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408" name="Corde 407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09" name="Forme libre 408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0" name="Délai  113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1" name="Forme en L 410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2" name="Forme en L 411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3" name="Corde 412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4" name="Forme libre 413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415" name="Grouper 13"/>
                    <p:cNvGrpSpPr/>
                    <p:nvPr/>
                  </p:nvGrpSpPr>
                  <p:grpSpPr>
                    <a:xfrm>
                      <a:off x="4400403" y="3024477"/>
                      <a:ext cx="657025" cy="673540"/>
                      <a:chOff x="4071891" y="1867491"/>
                      <a:chExt cx="657025" cy="673540"/>
                    </a:xfrm>
                  </p:grpSpPr>
                  <p:grpSp>
                    <p:nvGrpSpPr>
                      <p:cNvPr id="416" name="Grouper 12"/>
                      <p:cNvGrpSpPr/>
                      <p:nvPr/>
                    </p:nvGrpSpPr>
                    <p:grpSpPr>
                      <a:xfrm>
                        <a:off x="4119316" y="2007632"/>
                        <a:ext cx="609600" cy="533399"/>
                        <a:chOff x="4435935" y="3124200"/>
                        <a:chExt cx="609600" cy="533399"/>
                      </a:xfrm>
                    </p:grpSpPr>
                    <p:sp>
                      <p:nvSpPr>
                        <p:cNvPr id="418" name="Connecteur 121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419" name="Rectangle 418"/>
                        <p:cNvSpPr/>
                        <p:nvPr/>
                      </p:nvSpPr>
                      <p:spPr>
                        <a:xfrm>
                          <a:off x="4435935" y="3124200"/>
                          <a:ext cx="395887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dirty="0"/>
                        </a:p>
                      </p:txBody>
                    </p:sp>
                  </p:grpSp>
                  <p:sp>
                    <p:nvSpPr>
                      <p:cNvPr id="417" name="Arc 416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38" name="Grouper 123"/>
                  <p:cNvGrpSpPr/>
                  <p:nvPr/>
                </p:nvGrpSpPr>
                <p:grpSpPr>
                  <a:xfrm>
                    <a:off x="2362930" y="3393217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396" name="Corde 395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97" name="Forme libre 396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98" name="Délai  126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99" name="Forme en L 398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00" name="Forme en L 399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01" name="Corde 400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02" name="Forme libre 401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403" name="Grouper 13"/>
                    <p:cNvGrpSpPr/>
                    <p:nvPr/>
                  </p:nvGrpSpPr>
                  <p:grpSpPr>
                    <a:xfrm>
                      <a:off x="4377184" y="3024477"/>
                      <a:ext cx="680244" cy="673540"/>
                      <a:chOff x="4048672" y="1867491"/>
                      <a:chExt cx="680244" cy="673540"/>
                    </a:xfrm>
                  </p:grpSpPr>
                  <p:grpSp>
                    <p:nvGrpSpPr>
                      <p:cNvPr id="404" name="Grouper 12"/>
                      <p:cNvGrpSpPr/>
                      <p:nvPr/>
                    </p:nvGrpSpPr>
                    <p:grpSpPr>
                      <a:xfrm>
                        <a:off x="4048672" y="2007632"/>
                        <a:ext cx="680244" cy="533399"/>
                        <a:chOff x="4365291" y="3124200"/>
                        <a:chExt cx="680244" cy="533399"/>
                      </a:xfrm>
                    </p:grpSpPr>
                    <p:sp>
                      <p:nvSpPr>
                        <p:cNvPr id="406" name="Connecteur 134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407" name="Rectangle 406"/>
                        <p:cNvSpPr/>
                        <p:nvPr/>
                      </p:nvSpPr>
                      <p:spPr>
                        <a:xfrm>
                          <a:off x="4365291" y="3124200"/>
                          <a:ext cx="630821" cy="51612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6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2000" dirty="0"/>
                        </a:p>
                      </p:txBody>
                    </p:sp>
                  </p:grpSp>
                  <p:sp>
                    <p:nvSpPr>
                      <p:cNvPr id="405" name="Arc 404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39" name="Grouper 136"/>
                  <p:cNvGrpSpPr/>
                  <p:nvPr/>
                </p:nvGrpSpPr>
                <p:grpSpPr>
                  <a:xfrm>
                    <a:off x="6054220" y="3425368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384" name="Corde 383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5" name="Forme libre 384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6" name="Délai  139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7" name="Forme en L 386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8" name="Forme en L 387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89" name="Corde 388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90" name="Forme libre 389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391" name="Grouper 13"/>
                    <p:cNvGrpSpPr/>
                    <p:nvPr/>
                  </p:nvGrpSpPr>
                  <p:grpSpPr>
                    <a:xfrm>
                      <a:off x="4365410" y="3024477"/>
                      <a:ext cx="692018" cy="675728"/>
                      <a:chOff x="4036898" y="1867491"/>
                      <a:chExt cx="692018" cy="675728"/>
                    </a:xfrm>
                  </p:grpSpPr>
                  <p:grpSp>
                    <p:nvGrpSpPr>
                      <p:cNvPr id="392" name="Grouper 12"/>
                      <p:cNvGrpSpPr/>
                      <p:nvPr/>
                    </p:nvGrpSpPr>
                    <p:grpSpPr>
                      <a:xfrm>
                        <a:off x="4036898" y="1941072"/>
                        <a:ext cx="692018" cy="602147"/>
                        <a:chOff x="4353517" y="3057640"/>
                        <a:chExt cx="692018" cy="602147"/>
                      </a:xfrm>
                    </p:grpSpPr>
                    <p:sp>
                      <p:nvSpPr>
                        <p:cNvPr id="394" name="Connecteur 147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395" name="Rectangle 394"/>
                        <p:cNvSpPr/>
                        <p:nvPr/>
                      </p:nvSpPr>
                      <p:spPr>
                        <a:xfrm>
                          <a:off x="4353517" y="3057640"/>
                          <a:ext cx="686293" cy="602147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8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800" dirty="0"/>
                        </a:p>
                      </p:txBody>
                    </p:sp>
                  </p:grpSp>
                  <p:sp>
                    <p:nvSpPr>
                      <p:cNvPr id="393" name="Arc 392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40" name="Grouper 149"/>
                  <p:cNvGrpSpPr/>
                  <p:nvPr/>
                </p:nvGrpSpPr>
                <p:grpSpPr>
                  <a:xfrm>
                    <a:off x="5519101" y="3569638"/>
                    <a:ext cx="1268891" cy="1852323"/>
                    <a:chOff x="3912709" y="3024477"/>
                    <a:chExt cx="1268891" cy="1852323"/>
                  </a:xfrm>
                </p:grpSpPr>
                <p:sp>
                  <p:nvSpPr>
                    <p:cNvPr id="372" name="Corde 371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3" name="Forme libre 372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4" name="Délai  152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5" name="Forme en L 374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6" name="Forme en L 375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7" name="Corde 376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78" name="Forme libre 377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379" name="Grouper 13"/>
                    <p:cNvGrpSpPr/>
                    <p:nvPr/>
                  </p:nvGrpSpPr>
                  <p:grpSpPr>
                    <a:xfrm>
                      <a:off x="4388958" y="3024477"/>
                      <a:ext cx="668470" cy="673540"/>
                      <a:chOff x="4060446" y="1867491"/>
                      <a:chExt cx="668470" cy="673540"/>
                    </a:xfrm>
                  </p:grpSpPr>
                  <p:grpSp>
                    <p:nvGrpSpPr>
                      <p:cNvPr id="380" name="Grouper 12"/>
                      <p:cNvGrpSpPr/>
                      <p:nvPr/>
                    </p:nvGrpSpPr>
                    <p:grpSpPr>
                      <a:xfrm>
                        <a:off x="4060446" y="1994320"/>
                        <a:ext cx="668470" cy="546711"/>
                        <a:chOff x="4377065" y="3110888"/>
                        <a:chExt cx="668470" cy="546711"/>
                      </a:xfrm>
                    </p:grpSpPr>
                    <p:sp>
                      <p:nvSpPr>
                        <p:cNvPr id="382" name="Connecteur 160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383" name="Rectangle 382"/>
                        <p:cNvSpPr/>
                        <p:nvPr/>
                      </p:nvSpPr>
                      <p:spPr>
                        <a:xfrm>
                          <a:off x="4377065" y="3110888"/>
                          <a:ext cx="630820" cy="51612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6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600" dirty="0"/>
                        </a:p>
                      </p:txBody>
                    </p:sp>
                  </p:grpSp>
                  <p:sp>
                    <p:nvSpPr>
                      <p:cNvPr id="381" name="Arc 380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41" name="Grouper 162"/>
                  <p:cNvGrpSpPr/>
                  <p:nvPr/>
                </p:nvGrpSpPr>
                <p:grpSpPr>
                  <a:xfrm>
                    <a:off x="4814764" y="3420916"/>
                    <a:ext cx="1487843" cy="1852323"/>
                    <a:chOff x="3693757" y="3024477"/>
                    <a:chExt cx="1487843" cy="1852323"/>
                  </a:xfrm>
                </p:grpSpPr>
                <p:sp>
                  <p:nvSpPr>
                    <p:cNvPr id="360" name="Corde 359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1" name="Forme libre 360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2" name="Délai  165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3" name="Forme en L 362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4" name="Forme en L 363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5" name="Corde 364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66" name="Forme libre 365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367" name="Grouper 13"/>
                    <p:cNvGrpSpPr/>
                    <p:nvPr/>
                  </p:nvGrpSpPr>
                  <p:grpSpPr>
                    <a:xfrm>
                      <a:off x="3693757" y="3024477"/>
                      <a:ext cx="1363671" cy="673540"/>
                      <a:chOff x="3365245" y="1867491"/>
                      <a:chExt cx="1363671" cy="673540"/>
                    </a:xfrm>
                  </p:grpSpPr>
                  <p:grpSp>
                    <p:nvGrpSpPr>
                      <p:cNvPr id="368" name="Grouper 12"/>
                      <p:cNvGrpSpPr/>
                      <p:nvPr/>
                    </p:nvGrpSpPr>
                    <p:grpSpPr>
                      <a:xfrm>
                        <a:off x="3365245" y="1980614"/>
                        <a:ext cx="1363671" cy="560417"/>
                        <a:chOff x="3681864" y="3097182"/>
                        <a:chExt cx="1363671" cy="560417"/>
                      </a:xfrm>
                    </p:grpSpPr>
                    <p:sp>
                      <p:nvSpPr>
                        <p:cNvPr id="370" name="Connecteur 173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371" name="Rectangle 370"/>
                        <p:cNvSpPr/>
                        <p:nvPr/>
                      </p:nvSpPr>
                      <p:spPr>
                        <a:xfrm>
                          <a:off x="3681864" y="3097182"/>
                          <a:ext cx="630818" cy="516126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6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600" dirty="0"/>
                        </a:p>
                      </p:txBody>
                    </p:sp>
                  </p:grpSp>
                  <p:sp>
                    <p:nvSpPr>
                      <p:cNvPr id="369" name="Arc 368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grpSp>
                <p:nvGrpSpPr>
                  <p:cNvPr id="342" name="Grouper 54"/>
                  <p:cNvGrpSpPr/>
                  <p:nvPr/>
                </p:nvGrpSpPr>
                <p:grpSpPr>
                  <a:xfrm>
                    <a:off x="4405855" y="3609559"/>
                    <a:ext cx="1624221" cy="1893103"/>
                    <a:chOff x="3557379" y="2983697"/>
                    <a:chExt cx="1624221" cy="1893103"/>
                  </a:xfrm>
                </p:grpSpPr>
                <p:sp>
                  <p:nvSpPr>
                    <p:cNvPr id="346" name="Forme libre 345"/>
                    <p:cNvSpPr/>
                    <p:nvPr/>
                  </p:nvSpPr>
                  <p:spPr>
                    <a:xfrm>
                      <a:off x="3738276" y="3714043"/>
                      <a:ext cx="319512" cy="958462"/>
                    </a:xfrm>
                    <a:custGeom>
                      <a:avLst/>
                      <a:gdLst>
                        <a:gd name="connsiteX0" fmla="*/ 0 w 319512"/>
                        <a:gd name="connsiteY0" fmla="*/ 0 h 958462"/>
                        <a:gd name="connsiteX1" fmla="*/ 199695 w 319512"/>
                        <a:gd name="connsiteY1" fmla="*/ 303513 h 958462"/>
                        <a:gd name="connsiteX2" fmla="*/ 303536 w 319512"/>
                        <a:gd name="connsiteY2" fmla="*/ 702872 h 958462"/>
                        <a:gd name="connsiteX3" fmla="*/ 295548 w 319512"/>
                        <a:gd name="connsiteY3" fmla="*/ 958462 h 958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512" h="958462">
                          <a:moveTo>
                            <a:pt x="0" y="0"/>
                          </a:moveTo>
                          <a:cubicBezTo>
                            <a:pt x="74553" y="93184"/>
                            <a:pt x="149106" y="186368"/>
                            <a:pt x="199695" y="303513"/>
                          </a:cubicBezTo>
                          <a:cubicBezTo>
                            <a:pt x="250284" y="420658"/>
                            <a:pt x="287560" y="593714"/>
                            <a:pt x="303536" y="702872"/>
                          </a:cubicBezTo>
                          <a:cubicBezTo>
                            <a:pt x="319512" y="812030"/>
                            <a:pt x="307530" y="885246"/>
                            <a:pt x="295548" y="958462"/>
                          </a:cubicBezTo>
                        </a:path>
                      </a:pathLst>
                    </a:custGeom>
                    <a:ln>
                      <a:solidFill>
                        <a:srgbClr val="008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47" name="Nuage 346"/>
                    <p:cNvSpPr/>
                    <p:nvPr/>
                  </p:nvSpPr>
                  <p:spPr>
                    <a:xfrm>
                      <a:off x="3557379" y="3533950"/>
                      <a:ext cx="355330" cy="394318"/>
                    </a:xfrm>
                    <a:prstGeom prst="cloud">
                      <a:avLst/>
                    </a:prstGeom>
                    <a:solidFill>
                      <a:schemeClr val="bg1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48" name="Corde 347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49" name="Forme libre 348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0" name="Délai  59"/>
                    <p:cNvSpPr/>
                    <p:nvPr/>
                  </p:nvSpPr>
                  <p:spPr>
                    <a:xfrm rot="16200000">
                      <a:off x="4305300" y="3695700"/>
                      <a:ext cx="914400" cy="838200"/>
                    </a:xfrm>
                    <a:prstGeom prst="flowChartDelay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1" name="Forme en L 350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2" name="Forme en L 351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3" name="Corde 352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4" name="Forme libre 353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5" name="Forme libre 354"/>
                    <p:cNvSpPr/>
                    <p:nvPr/>
                  </p:nvSpPr>
                  <p:spPr>
                    <a:xfrm>
                      <a:off x="4322715" y="2983697"/>
                      <a:ext cx="854691" cy="692224"/>
                    </a:xfrm>
                    <a:custGeom>
                      <a:avLst/>
                      <a:gdLst>
                        <a:gd name="connsiteX0" fmla="*/ 150436 w 854691"/>
                        <a:gd name="connsiteY0" fmla="*/ 603033 h 692224"/>
                        <a:gd name="connsiteX1" fmla="*/ 14644 w 854691"/>
                        <a:gd name="connsiteY1" fmla="*/ 666930 h 692224"/>
                        <a:gd name="connsiteX2" fmla="*/ 62571 w 854691"/>
                        <a:gd name="connsiteY2" fmla="*/ 491212 h 692224"/>
                        <a:gd name="connsiteX3" fmla="*/ 22632 w 854691"/>
                        <a:gd name="connsiteY3" fmla="*/ 347443 h 692224"/>
                        <a:gd name="connsiteX4" fmla="*/ 166412 w 854691"/>
                        <a:gd name="connsiteY4" fmla="*/ 155750 h 692224"/>
                        <a:gd name="connsiteX5" fmla="*/ 334155 w 854691"/>
                        <a:gd name="connsiteY5" fmla="*/ 11981 h 692224"/>
                        <a:gd name="connsiteX6" fmla="*/ 549825 w 854691"/>
                        <a:gd name="connsiteY6" fmla="*/ 83866 h 692224"/>
                        <a:gd name="connsiteX7" fmla="*/ 813421 w 854691"/>
                        <a:gd name="connsiteY7" fmla="*/ 291532 h 692224"/>
                        <a:gd name="connsiteX8" fmla="*/ 797446 w 854691"/>
                        <a:gd name="connsiteY8" fmla="*/ 507187 h 692224"/>
                        <a:gd name="connsiteX9" fmla="*/ 813421 w 854691"/>
                        <a:gd name="connsiteY9" fmla="*/ 674918 h 692224"/>
                        <a:gd name="connsiteX10" fmla="*/ 677629 w 854691"/>
                        <a:gd name="connsiteY10" fmla="*/ 611020 h 692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691" h="692224">
                          <a:moveTo>
                            <a:pt x="150436" y="603033"/>
                          </a:moveTo>
                          <a:cubicBezTo>
                            <a:pt x="89862" y="644300"/>
                            <a:pt x="29288" y="685567"/>
                            <a:pt x="14644" y="666930"/>
                          </a:cubicBezTo>
                          <a:cubicBezTo>
                            <a:pt x="0" y="648293"/>
                            <a:pt x="61240" y="544460"/>
                            <a:pt x="62571" y="491212"/>
                          </a:cubicBezTo>
                          <a:cubicBezTo>
                            <a:pt x="63902" y="437964"/>
                            <a:pt x="5325" y="403353"/>
                            <a:pt x="22632" y="347443"/>
                          </a:cubicBezTo>
                          <a:cubicBezTo>
                            <a:pt x="39939" y="291533"/>
                            <a:pt x="114492" y="211660"/>
                            <a:pt x="166412" y="155750"/>
                          </a:cubicBezTo>
                          <a:cubicBezTo>
                            <a:pt x="218332" y="99840"/>
                            <a:pt x="270253" y="23962"/>
                            <a:pt x="334155" y="11981"/>
                          </a:cubicBezTo>
                          <a:cubicBezTo>
                            <a:pt x="398057" y="0"/>
                            <a:pt x="469947" y="37274"/>
                            <a:pt x="549825" y="83866"/>
                          </a:cubicBezTo>
                          <a:cubicBezTo>
                            <a:pt x="629703" y="130458"/>
                            <a:pt x="772151" y="220979"/>
                            <a:pt x="813421" y="291532"/>
                          </a:cubicBezTo>
                          <a:cubicBezTo>
                            <a:pt x="854691" y="362085"/>
                            <a:pt x="797446" y="443289"/>
                            <a:pt x="797446" y="507187"/>
                          </a:cubicBezTo>
                          <a:cubicBezTo>
                            <a:pt x="797446" y="571085"/>
                            <a:pt x="833391" y="657613"/>
                            <a:pt x="813421" y="674918"/>
                          </a:cubicBezTo>
                          <a:cubicBezTo>
                            <a:pt x="793452" y="692224"/>
                            <a:pt x="677629" y="611020"/>
                            <a:pt x="677629" y="611020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6" name="Connecteur 65"/>
                    <p:cNvSpPr/>
                    <p:nvPr/>
                  </p:nvSpPr>
                  <p:spPr>
                    <a:xfrm>
                      <a:off x="4435935" y="3164618"/>
                      <a:ext cx="609600" cy="533399"/>
                    </a:xfrm>
                    <a:prstGeom prst="flowChartConnecto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57" name="Arc 356"/>
                    <p:cNvSpPr/>
                    <p:nvPr/>
                  </p:nvSpPr>
                  <p:spPr>
                    <a:xfrm rot="6931995">
                      <a:off x="4322158" y="3045507"/>
                      <a:ext cx="585080" cy="543019"/>
                    </a:xfrm>
                    <a:prstGeom prst="arc">
                      <a:avLst>
                        <a:gd name="adj1" fmla="val 1769584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58" name="Rectangle 357"/>
                    <p:cNvSpPr/>
                    <p:nvPr/>
                  </p:nvSpPr>
                  <p:spPr>
                    <a:xfrm>
                      <a:off x="4341748" y="3164617"/>
                      <a:ext cx="662517" cy="55913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sz="700" b="0" i="0" dirty="0" err="1" smtClean="0">
                          <a:latin typeface="Wingdings"/>
                          <a:ea typeface="Wingdings"/>
                          <a:cs typeface="Wingdings"/>
                        </a:rPr>
                        <a:t></a:t>
                      </a:r>
                      <a:endParaRPr lang="fr-FR" sz="700" dirty="0"/>
                    </a:p>
                  </p:txBody>
                </p:sp>
                <p:sp>
                  <p:nvSpPr>
                    <p:cNvPr id="359" name="Ellipse 358"/>
                    <p:cNvSpPr/>
                    <p:nvPr/>
                  </p:nvSpPr>
                  <p:spPr>
                    <a:xfrm>
                      <a:off x="3647828" y="3597337"/>
                      <a:ext cx="180896" cy="2451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43" name="Forme libre 342"/>
                  <p:cNvSpPr/>
                  <p:nvPr/>
                </p:nvSpPr>
                <p:spPr>
                  <a:xfrm>
                    <a:off x="3028950" y="3531305"/>
                    <a:ext cx="492478" cy="288573"/>
                  </a:xfrm>
                  <a:custGeom>
                    <a:avLst/>
                    <a:gdLst>
                      <a:gd name="connsiteX0" fmla="*/ 10583 w 492478"/>
                      <a:gd name="connsiteY0" fmla="*/ 37395 h 288573"/>
                      <a:gd name="connsiteX1" fmla="*/ 239183 w 492478"/>
                      <a:gd name="connsiteY1" fmla="*/ 62795 h 288573"/>
                      <a:gd name="connsiteX2" fmla="*/ 336550 w 492478"/>
                      <a:gd name="connsiteY2" fmla="*/ 164395 h 288573"/>
                      <a:gd name="connsiteX3" fmla="*/ 285750 w 492478"/>
                      <a:gd name="connsiteY3" fmla="*/ 257528 h 288573"/>
                      <a:gd name="connsiteX4" fmla="*/ 332317 w 492478"/>
                      <a:gd name="connsiteY4" fmla="*/ 287162 h 288573"/>
                      <a:gd name="connsiteX5" fmla="*/ 472017 w 492478"/>
                      <a:gd name="connsiteY5" fmla="*/ 265995 h 288573"/>
                      <a:gd name="connsiteX6" fmla="*/ 455083 w 492478"/>
                      <a:gd name="connsiteY6" fmla="*/ 194028 h 288573"/>
                      <a:gd name="connsiteX7" fmla="*/ 400050 w 492478"/>
                      <a:gd name="connsiteY7" fmla="*/ 88195 h 288573"/>
                      <a:gd name="connsiteX8" fmla="*/ 340783 w 492478"/>
                      <a:gd name="connsiteY8" fmla="*/ 37395 h 288573"/>
                      <a:gd name="connsiteX9" fmla="*/ 264583 w 492478"/>
                      <a:gd name="connsiteY9" fmla="*/ 7762 h 288573"/>
                      <a:gd name="connsiteX10" fmla="*/ 175683 w 492478"/>
                      <a:gd name="connsiteY10" fmla="*/ 3528 h 288573"/>
                      <a:gd name="connsiteX11" fmla="*/ 10583 w 492478"/>
                      <a:gd name="connsiteY11" fmla="*/ 37395 h 288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2478" h="288573">
                        <a:moveTo>
                          <a:pt x="10583" y="37395"/>
                        </a:moveTo>
                        <a:cubicBezTo>
                          <a:pt x="21166" y="47273"/>
                          <a:pt x="184855" y="41628"/>
                          <a:pt x="239183" y="62795"/>
                        </a:cubicBezTo>
                        <a:cubicBezTo>
                          <a:pt x="293511" y="83962"/>
                          <a:pt x="328789" y="131940"/>
                          <a:pt x="336550" y="164395"/>
                        </a:cubicBezTo>
                        <a:cubicBezTo>
                          <a:pt x="344311" y="196851"/>
                          <a:pt x="286455" y="237067"/>
                          <a:pt x="285750" y="257528"/>
                        </a:cubicBezTo>
                        <a:cubicBezTo>
                          <a:pt x="285045" y="277989"/>
                          <a:pt x="301273" y="285751"/>
                          <a:pt x="332317" y="287162"/>
                        </a:cubicBezTo>
                        <a:cubicBezTo>
                          <a:pt x="363361" y="288573"/>
                          <a:pt x="451556" y="281517"/>
                          <a:pt x="472017" y="265995"/>
                        </a:cubicBezTo>
                        <a:cubicBezTo>
                          <a:pt x="492478" y="250473"/>
                          <a:pt x="467078" y="223661"/>
                          <a:pt x="455083" y="194028"/>
                        </a:cubicBezTo>
                        <a:cubicBezTo>
                          <a:pt x="443089" y="164395"/>
                          <a:pt x="419100" y="114300"/>
                          <a:pt x="400050" y="88195"/>
                        </a:cubicBezTo>
                        <a:cubicBezTo>
                          <a:pt x="381000" y="62090"/>
                          <a:pt x="363361" y="50801"/>
                          <a:pt x="340783" y="37395"/>
                        </a:cubicBezTo>
                        <a:cubicBezTo>
                          <a:pt x="318205" y="23990"/>
                          <a:pt x="292100" y="13406"/>
                          <a:pt x="264583" y="7762"/>
                        </a:cubicBezTo>
                        <a:cubicBezTo>
                          <a:pt x="237066" y="2118"/>
                          <a:pt x="210255" y="0"/>
                          <a:pt x="175683" y="3528"/>
                        </a:cubicBezTo>
                        <a:cubicBezTo>
                          <a:pt x="141111" y="7056"/>
                          <a:pt x="0" y="27517"/>
                          <a:pt x="10583" y="3739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4" name="Forme libre 343"/>
                  <p:cNvSpPr/>
                  <p:nvPr/>
                </p:nvSpPr>
                <p:spPr>
                  <a:xfrm>
                    <a:off x="6732848" y="3550193"/>
                    <a:ext cx="492478" cy="288573"/>
                  </a:xfrm>
                  <a:custGeom>
                    <a:avLst/>
                    <a:gdLst>
                      <a:gd name="connsiteX0" fmla="*/ 10583 w 492478"/>
                      <a:gd name="connsiteY0" fmla="*/ 37395 h 288573"/>
                      <a:gd name="connsiteX1" fmla="*/ 239183 w 492478"/>
                      <a:gd name="connsiteY1" fmla="*/ 62795 h 288573"/>
                      <a:gd name="connsiteX2" fmla="*/ 336550 w 492478"/>
                      <a:gd name="connsiteY2" fmla="*/ 164395 h 288573"/>
                      <a:gd name="connsiteX3" fmla="*/ 285750 w 492478"/>
                      <a:gd name="connsiteY3" fmla="*/ 257528 h 288573"/>
                      <a:gd name="connsiteX4" fmla="*/ 332317 w 492478"/>
                      <a:gd name="connsiteY4" fmla="*/ 287162 h 288573"/>
                      <a:gd name="connsiteX5" fmla="*/ 472017 w 492478"/>
                      <a:gd name="connsiteY5" fmla="*/ 265995 h 288573"/>
                      <a:gd name="connsiteX6" fmla="*/ 455083 w 492478"/>
                      <a:gd name="connsiteY6" fmla="*/ 194028 h 288573"/>
                      <a:gd name="connsiteX7" fmla="*/ 400050 w 492478"/>
                      <a:gd name="connsiteY7" fmla="*/ 88195 h 288573"/>
                      <a:gd name="connsiteX8" fmla="*/ 340783 w 492478"/>
                      <a:gd name="connsiteY8" fmla="*/ 37395 h 288573"/>
                      <a:gd name="connsiteX9" fmla="*/ 264583 w 492478"/>
                      <a:gd name="connsiteY9" fmla="*/ 7762 h 288573"/>
                      <a:gd name="connsiteX10" fmla="*/ 175683 w 492478"/>
                      <a:gd name="connsiteY10" fmla="*/ 3528 h 288573"/>
                      <a:gd name="connsiteX11" fmla="*/ 10583 w 492478"/>
                      <a:gd name="connsiteY11" fmla="*/ 37395 h 288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2478" h="288573">
                        <a:moveTo>
                          <a:pt x="10583" y="37395"/>
                        </a:moveTo>
                        <a:cubicBezTo>
                          <a:pt x="21166" y="47273"/>
                          <a:pt x="184855" y="41628"/>
                          <a:pt x="239183" y="62795"/>
                        </a:cubicBezTo>
                        <a:cubicBezTo>
                          <a:pt x="293511" y="83962"/>
                          <a:pt x="328789" y="131940"/>
                          <a:pt x="336550" y="164395"/>
                        </a:cubicBezTo>
                        <a:cubicBezTo>
                          <a:pt x="344311" y="196851"/>
                          <a:pt x="286455" y="237067"/>
                          <a:pt x="285750" y="257528"/>
                        </a:cubicBezTo>
                        <a:cubicBezTo>
                          <a:pt x="285045" y="277989"/>
                          <a:pt x="301273" y="285751"/>
                          <a:pt x="332317" y="287162"/>
                        </a:cubicBezTo>
                        <a:cubicBezTo>
                          <a:pt x="363361" y="288573"/>
                          <a:pt x="451556" y="281517"/>
                          <a:pt x="472017" y="265995"/>
                        </a:cubicBezTo>
                        <a:cubicBezTo>
                          <a:pt x="492478" y="250473"/>
                          <a:pt x="467078" y="223661"/>
                          <a:pt x="455083" y="194028"/>
                        </a:cubicBezTo>
                        <a:cubicBezTo>
                          <a:pt x="443089" y="164395"/>
                          <a:pt x="419100" y="114300"/>
                          <a:pt x="400050" y="88195"/>
                        </a:cubicBezTo>
                        <a:cubicBezTo>
                          <a:pt x="381000" y="62090"/>
                          <a:pt x="363361" y="50801"/>
                          <a:pt x="340783" y="37395"/>
                        </a:cubicBezTo>
                        <a:cubicBezTo>
                          <a:pt x="318205" y="23990"/>
                          <a:pt x="292100" y="13406"/>
                          <a:pt x="264583" y="7762"/>
                        </a:cubicBezTo>
                        <a:cubicBezTo>
                          <a:pt x="237066" y="2118"/>
                          <a:pt x="210255" y="0"/>
                          <a:pt x="175683" y="3528"/>
                        </a:cubicBezTo>
                        <a:cubicBezTo>
                          <a:pt x="141111" y="7056"/>
                          <a:pt x="0" y="27517"/>
                          <a:pt x="10583" y="3739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5" name="Forme libre 344"/>
                  <p:cNvSpPr/>
                  <p:nvPr/>
                </p:nvSpPr>
                <p:spPr>
                  <a:xfrm>
                    <a:off x="5388615" y="3240817"/>
                    <a:ext cx="492478" cy="288573"/>
                  </a:xfrm>
                  <a:custGeom>
                    <a:avLst/>
                    <a:gdLst>
                      <a:gd name="connsiteX0" fmla="*/ 10583 w 492478"/>
                      <a:gd name="connsiteY0" fmla="*/ 37395 h 288573"/>
                      <a:gd name="connsiteX1" fmla="*/ 239183 w 492478"/>
                      <a:gd name="connsiteY1" fmla="*/ 62795 h 288573"/>
                      <a:gd name="connsiteX2" fmla="*/ 336550 w 492478"/>
                      <a:gd name="connsiteY2" fmla="*/ 164395 h 288573"/>
                      <a:gd name="connsiteX3" fmla="*/ 285750 w 492478"/>
                      <a:gd name="connsiteY3" fmla="*/ 257528 h 288573"/>
                      <a:gd name="connsiteX4" fmla="*/ 332317 w 492478"/>
                      <a:gd name="connsiteY4" fmla="*/ 287162 h 288573"/>
                      <a:gd name="connsiteX5" fmla="*/ 472017 w 492478"/>
                      <a:gd name="connsiteY5" fmla="*/ 265995 h 288573"/>
                      <a:gd name="connsiteX6" fmla="*/ 455083 w 492478"/>
                      <a:gd name="connsiteY6" fmla="*/ 194028 h 288573"/>
                      <a:gd name="connsiteX7" fmla="*/ 400050 w 492478"/>
                      <a:gd name="connsiteY7" fmla="*/ 88195 h 288573"/>
                      <a:gd name="connsiteX8" fmla="*/ 340783 w 492478"/>
                      <a:gd name="connsiteY8" fmla="*/ 37395 h 288573"/>
                      <a:gd name="connsiteX9" fmla="*/ 264583 w 492478"/>
                      <a:gd name="connsiteY9" fmla="*/ 7762 h 288573"/>
                      <a:gd name="connsiteX10" fmla="*/ 175683 w 492478"/>
                      <a:gd name="connsiteY10" fmla="*/ 3528 h 288573"/>
                      <a:gd name="connsiteX11" fmla="*/ 10583 w 492478"/>
                      <a:gd name="connsiteY11" fmla="*/ 37395 h 288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2478" h="288573">
                        <a:moveTo>
                          <a:pt x="10583" y="37395"/>
                        </a:moveTo>
                        <a:cubicBezTo>
                          <a:pt x="21166" y="47273"/>
                          <a:pt x="184855" y="41628"/>
                          <a:pt x="239183" y="62795"/>
                        </a:cubicBezTo>
                        <a:cubicBezTo>
                          <a:pt x="293511" y="83962"/>
                          <a:pt x="328789" y="131940"/>
                          <a:pt x="336550" y="164395"/>
                        </a:cubicBezTo>
                        <a:cubicBezTo>
                          <a:pt x="344311" y="196851"/>
                          <a:pt x="286455" y="237067"/>
                          <a:pt x="285750" y="257528"/>
                        </a:cubicBezTo>
                        <a:cubicBezTo>
                          <a:pt x="285045" y="277989"/>
                          <a:pt x="301273" y="285751"/>
                          <a:pt x="332317" y="287162"/>
                        </a:cubicBezTo>
                        <a:cubicBezTo>
                          <a:pt x="363361" y="288573"/>
                          <a:pt x="451556" y="281517"/>
                          <a:pt x="472017" y="265995"/>
                        </a:cubicBezTo>
                        <a:cubicBezTo>
                          <a:pt x="492478" y="250473"/>
                          <a:pt x="467078" y="223661"/>
                          <a:pt x="455083" y="194028"/>
                        </a:cubicBezTo>
                        <a:cubicBezTo>
                          <a:pt x="443089" y="164395"/>
                          <a:pt x="419100" y="114300"/>
                          <a:pt x="400050" y="88195"/>
                        </a:cubicBezTo>
                        <a:cubicBezTo>
                          <a:pt x="381000" y="62090"/>
                          <a:pt x="363361" y="50801"/>
                          <a:pt x="340783" y="37395"/>
                        </a:cubicBezTo>
                        <a:cubicBezTo>
                          <a:pt x="318205" y="23990"/>
                          <a:pt x="292100" y="13406"/>
                          <a:pt x="264583" y="7762"/>
                        </a:cubicBezTo>
                        <a:cubicBezTo>
                          <a:pt x="237066" y="2118"/>
                          <a:pt x="210255" y="0"/>
                          <a:pt x="175683" y="3528"/>
                        </a:cubicBezTo>
                        <a:cubicBezTo>
                          <a:pt x="141111" y="7056"/>
                          <a:pt x="0" y="27517"/>
                          <a:pt x="10583" y="3739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82" name="Groupe 21"/>
              <p:cNvGrpSpPr/>
              <p:nvPr/>
            </p:nvGrpSpPr>
            <p:grpSpPr>
              <a:xfrm>
                <a:off x="6735878" y="938595"/>
                <a:ext cx="845229" cy="1229794"/>
                <a:chOff x="346272" y="1640041"/>
                <a:chExt cx="1740258" cy="1947761"/>
              </a:xfrm>
            </p:grpSpPr>
            <p:grpSp>
              <p:nvGrpSpPr>
                <p:cNvPr id="288" name="Grouper 3"/>
                <p:cNvGrpSpPr/>
                <p:nvPr/>
              </p:nvGrpSpPr>
              <p:grpSpPr>
                <a:xfrm>
                  <a:off x="346272" y="1640041"/>
                  <a:ext cx="1144891" cy="1526491"/>
                  <a:chOff x="3912709" y="3048004"/>
                  <a:chExt cx="1268891" cy="1828803"/>
                </a:xfrm>
              </p:grpSpPr>
              <p:grpSp>
                <p:nvGrpSpPr>
                  <p:cNvPr id="290" name="Grouper 26"/>
                  <p:cNvGrpSpPr/>
                  <p:nvPr/>
                </p:nvGrpSpPr>
                <p:grpSpPr>
                  <a:xfrm>
                    <a:off x="3912709" y="3048004"/>
                    <a:ext cx="1268891" cy="1828803"/>
                    <a:chOff x="3912709" y="3048004"/>
                    <a:chExt cx="1268891" cy="1828803"/>
                  </a:xfrm>
                </p:grpSpPr>
                <p:grpSp>
                  <p:nvGrpSpPr>
                    <p:cNvPr id="292" name="Grouper 17"/>
                    <p:cNvGrpSpPr/>
                    <p:nvPr/>
                  </p:nvGrpSpPr>
                  <p:grpSpPr>
                    <a:xfrm>
                      <a:off x="3912709" y="3048004"/>
                      <a:ext cx="1268891" cy="1828803"/>
                      <a:chOff x="3912709" y="3024477"/>
                      <a:chExt cx="1268891" cy="1852323"/>
                    </a:xfrm>
                  </p:grpSpPr>
                  <p:sp>
                    <p:nvSpPr>
                      <p:cNvPr id="297" name="Corde 296"/>
                      <p:cNvSpPr/>
                      <p:nvPr/>
                    </p:nvSpPr>
                    <p:spPr>
                      <a:xfrm>
                        <a:off x="3912709" y="41148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98" name="Forme libre 297"/>
                      <p:cNvSpPr/>
                      <p:nvPr/>
                    </p:nvSpPr>
                    <p:spPr>
                      <a:xfrm rot="901002">
                        <a:off x="4076474" y="3657599"/>
                        <a:ext cx="564469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99" name="Délai  13"/>
                      <p:cNvSpPr/>
                      <p:nvPr/>
                    </p:nvSpPr>
                    <p:spPr>
                      <a:xfrm rot="16200000">
                        <a:off x="4305300" y="3695700"/>
                        <a:ext cx="914400" cy="838200"/>
                      </a:xfrm>
                      <a:prstGeom prst="flowChartDelay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300" name="Forme en L 299"/>
                      <p:cNvSpPr/>
                      <p:nvPr/>
                    </p:nvSpPr>
                    <p:spPr>
                      <a:xfrm flipH="1">
                        <a:off x="4343400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301" name="Forme en L 300"/>
                      <p:cNvSpPr/>
                      <p:nvPr/>
                    </p:nvSpPr>
                    <p:spPr>
                      <a:xfrm flipH="1">
                        <a:off x="4640943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302" name="Corde 301"/>
                      <p:cNvSpPr/>
                      <p:nvPr/>
                    </p:nvSpPr>
                    <p:spPr>
                      <a:xfrm>
                        <a:off x="4270484" y="41910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303" name="Forme libre 302"/>
                      <p:cNvSpPr/>
                      <p:nvPr/>
                    </p:nvSpPr>
                    <p:spPr>
                      <a:xfrm rot="901002">
                        <a:off x="4431372" y="3962564"/>
                        <a:ext cx="564468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grpSp>
                    <p:nvGrpSpPr>
                      <p:cNvPr id="304" name="Grouper 13"/>
                      <p:cNvGrpSpPr/>
                      <p:nvPr/>
                    </p:nvGrpSpPr>
                    <p:grpSpPr>
                      <a:xfrm>
                        <a:off x="4317400" y="3024477"/>
                        <a:ext cx="740028" cy="673540"/>
                        <a:chOff x="3988888" y="1867491"/>
                        <a:chExt cx="740028" cy="673540"/>
                      </a:xfrm>
                    </p:grpSpPr>
                    <p:grpSp>
                      <p:nvGrpSpPr>
                        <p:cNvPr id="305" name="Grouper 12"/>
                        <p:cNvGrpSpPr/>
                        <p:nvPr/>
                      </p:nvGrpSpPr>
                      <p:grpSpPr>
                        <a:xfrm>
                          <a:off x="3988888" y="2007632"/>
                          <a:ext cx="740028" cy="533399"/>
                          <a:chOff x="4305507" y="3124200"/>
                          <a:chExt cx="740028" cy="533399"/>
                        </a:xfrm>
                      </p:grpSpPr>
                      <p:sp>
                        <p:nvSpPr>
                          <p:cNvPr id="307" name="Connecteur 21"/>
                          <p:cNvSpPr/>
                          <p:nvPr/>
                        </p:nvSpPr>
                        <p:spPr>
                          <a:xfrm>
                            <a:off x="4435935" y="3124200"/>
                            <a:ext cx="609600" cy="533399"/>
                          </a:xfrm>
                          <a:prstGeom prst="flowChartConnector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dirty="0"/>
                          </a:p>
                        </p:txBody>
                      </p:sp>
                      <p:sp>
                        <p:nvSpPr>
                          <p:cNvPr id="308" name="Rectangle 307"/>
                          <p:cNvSpPr/>
                          <p:nvPr/>
                        </p:nvSpPr>
                        <p:spPr>
                          <a:xfrm>
                            <a:off x="4305507" y="3124200"/>
                            <a:ext cx="662815" cy="443632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fr-FR" sz="900" b="0" i="0" dirty="0" err="1" smtClean="0">
                                <a:latin typeface="Wingdings"/>
                                <a:ea typeface="Wingdings"/>
                                <a:cs typeface="Wingdings"/>
                              </a:rPr>
                              <a:t></a:t>
                            </a:r>
                            <a:endParaRPr lang="fr-FR" sz="900" dirty="0"/>
                          </a:p>
                        </p:txBody>
                      </p:sp>
                    </p:grpSp>
                    <p:sp>
                      <p:nvSpPr>
                        <p:cNvPr id="306" name="Arc 305"/>
                        <p:cNvSpPr/>
                        <p:nvPr/>
                      </p:nvSpPr>
                      <p:spPr>
                        <a:xfrm rot="6931995">
                          <a:off x="4050861" y="1888521"/>
                          <a:ext cx="585080" cy="543019"/>
                        </a:xfrm>
                        <a:prstGeom prst="arc">
                          <a:avLst>
                            <a:gd name="adj1" fmla="val 17695846"/>
                            <a:gd name="adj2" fmla="val 0"/>
                          </a:avLst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293" name="Grouper 18"/>
                    <p:cNvGrpSpPr/>
                    <p:nvPr/>
                  </p:nvGrpSpPr>
                  <p:grpSpPr>
                    <a:xfrm>
                      <a:off x="4447828" y="3297550"/>
                      <a:ext cx="395887" cy="140770"/>
                      <a:chOff x="4447828" y="3297550"/>
                      <a:chExt cx="395887" cy="140770"/>
                    </a:xfrm>
                  </p:grpSpPr>
                  <p:cxnSp>
                    <p:nvCxnSpPr>
                      <p:cNvPr id="294" name="Connecteur droit 293"/>
                      <p:cNvCxnSpPr/>
                      <p:nvPr/>
                    </p:nvCxnSpPr>
                    <p:spPr>
                      <a:xfrm>
                        <a:off x="4447828" y="3330916"/>
                        <a:ext cx="395887" cy="1588"/>
                      </a:xfrm>
                      <a:prstGeom prst="line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5" name="Corde 294"/>
                      <p:cNvSpPr/>
                      <p:nvPr/>
                    </p:nvSpPr>
                    <p:spPr>
                      <a:xfrm rot="17424537">
                        <a:off x="44913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96" name="Corde 295"/>
                      <p:cNvSpPr/>
                      <p:nvPr/>
                    </p:nvSpPr>
                    <p:spPr>
                      <a:xfrm rot="17424537">
                        <a:off x="46437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sp>
                <p:nvSpPr>
                  <p:cNvPr id="291" name="Forme libre 290"/>
                  <p:cNvSpPr/>
                  <p:nvPr/>
                </p:nvSpPr>
                <p:spPr>
                  <a:xfrm>
                    <a:off x="4497388" y="3151717"/>
                    <a:ext cx="581554" cy="420158"/>
                  </a:xfrm>
                  <a:custGeom>
                    <a:avLst/>
                    <a:gdLst>
                      <a:gd name="connsiteX0" fmla="*/ 68262 w 581554"/>
                      <a:gd name="connsiteY0" fmla="*/ 83608 h 420158"/>
                      <a:gd name="connsiteX1" fmla="*/ 17462 w 581554"/>
                      <a:gd name="connsiteY1" fmla="*/ 74083 h 420158"/>
                      <a:gd name="connsiteX2" fmla="*/ 173037 w 581554"/>
                      <a:gd name="connsiteY2" fmla="*/ 16933 h 420158"/>
                      <a:gd name="connsiteX3" fmla="*/ 357187 w 581554"/>
                      <a:gd name="connsiteY3" fmla="*/ 13758 h 420158"/>
                      <a:gd name="connsiteX4" fmla="*/ 506412 w 581554"/>
                      <a:gd name="connsiteY4" fmla="*/ 99483 h 420158"/>
                      <a:gd name="connsiteX5" fmla="*/ 563562 w 581554"/>
                      <a:gd name="connsiteY5" fmla="*/ 201083 h 420158"/>
                      <a:gd name="connsiteX6" fmla="*/ 576262 w 581554"/>
                      <a:gd name="connsiteY6" fmla="*/ 315383 h 420158"/>
                      <a:gd name="connsiteX7" fmla="*/ 531812 w 581554"/>
                      <a:gd name="connsiteY7" fmla="*/ 416983 h 420158"/>
                      <a:gd name="connsiteX8" fmla="*/ 544512 w 581554"/>
                      <a:gd name="connsiteY8" fmla="*/ 334433 h 420158"/>
                      <a:gd name="connsiteX9" fmla="*/ 522287 w 581554"/>
                      <a:gd name="connsiteY9" fmla="*/ 261408 h 420158"/>
                      <a:gd name="connsiteX10" fmla="*/ 452437 w 581554"/>
                      <a:gd name="connsiteY10" fmla="*/ 229658 h 420158"/>
                      <a:gd name="connsiteX11" fmla="*/ 461962 w 581554"/>
                      <a:gd name="connsiteY11" fmla="*/ 309033 h 420158"/>
                      <a:gd name="connsiteX12" fmla="*/ 439737 w 581554"/>
                      <a:gd name="connsiteY12" fmla="*/ 315383 h 420158"/>
                      <a:gd name="connsiteX13" fmla="*/ 430212 w 581554"/>
                      <a:gd name="connsiteY13" fmla="*/ 229658 h 420158"/>
                      <a:gd name="connsiteX14" fmla="*/ 388937 w 581554"/>
                      <a:gd name="connsiteY14" fmla="*/ 131233 h 420158"/>
                      <a:gd name="connsiteX15" fmla="*/ 68262 w 581554"/>
                      <a:gd name="connsiteY15" fmla="*/ 83608 h 42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1554" h="420158">
                        <a:moveTo>
                          <a:pt x="68262" y="83608"/>
                        </a:moveTo>
                        <a:cubicBezTo>
                          <a:pt x="6350" y="74083"/>
                          <a:pt x="0" y="85195"/>
                          <a:pt x="17462" y="74083"/>
                        </a:cubicBezTo>
                        <a:cubicBezTo>
                          <a:pt x="34924" y="62971"/>
                          <a:pt x="116416" y="26987"/>
                          <a:pt x="173037" y="16933"/>
                        </a:cubicBezTo>
                        <a:cubicBezTo>
                          <a:pt x="229658" y="6879"/>
                          <a:pt x="301625" y="0"/>
                          <a:pt x="357187" y="13758"/>
                        </a:cubicBezTo>
                        <a:cubicBezTo>
                          <a:pt x="412750" y="27516"/>
                          <a:pt x="472016" y="68262"/>
                          <a:pt x="506412" y="99483"/>
                        </a:cubicBezTo>
                        <a:cubicBezTo>
                          <a:pt x="540808" y="130704"/>
                          <a:pt x="551920" y="165100"/>
                          <a:pt x="563562" y="201083"/>
                        </a:cubicBezTo>
                        <a:cubicBezTo>
                          <a:pt x="575204" y="237066"/>
                          <a:pt x="581554" y="279400"/>
                          <a:pt x="576262" y="315383"/>
                        </a:cubicBezTo>
                        <a:cubicBezTo>
                          <a:pt x="570970" y="351366"/>
                          <a:pt x="537104" y="413808"/>
                          <a:pt x="531812" y="416983"/>
                        </a:cubicBezTo>
                        <a:cubicBezTo>
                          <a:pt x="526520" y="420158"/>
                          <a:pt x="546100" y="360362"/>
                          <a:pt x="544512" y="334433"/>
                        </a:cubicBezTo>
                        <a:cubicBezTo>
                          <a:pt x="542925" y="308504"/>
                          <a:pt x="537633" y="278870"/>
                          <a:pt x="522287" y="261408"/>
                        </a:cubicBezTo>
                        <a:cubicBezTo>
                          <a:pt x="506941" y="243946"/>
                          <a:pt x="462491" y="221721"/>
                          <a:pt x="452437" y="229658"/>
                        </a:cubicBezTo>
                        <a:cubicBezTo>
                          <a:pt x="442383" y="237595"/>
                          <a:pt x="464079" y="294746"/>
                          <a:pt x="461962" y="309033"/>
                        </a:cubicBezTo>
                        <a:cubicBezTo>
                          <a:pt x="459845" y="323321"/>
                          <a:pt x="445029" y="328612"/>
                          <a:pt x="439737" y="315383"/>
                        </a:cubicBezTo>
                        <a:cubicBezTo>
                          <a:pt x="434445" y="302154"/>
                          <a:pt x="438679" y="260350"/>
                          <a:pt x="430212" y="229658"/>
                        </a:cubicBezTo>
                        <a:cubicBezTo>
                          <a:pt x="421745" y="198966"/>
                          <a:pt x="451379" y="156104"/>
                          <a:pt x="388937" y="131233"/>
                        </a:cubicBezTo>
                        <a:cubicBezTo>
                          <a:pt x="326495" y="106362"/>
                          <a:pt x="130175" y="93133"/>
                          <a:pt x="68262" y="8360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9" name="ZoneTexte 288"/>
                <p:cNvSpPr txBox="1"/>
                <p:nvPr/>
              </p:nvSpPr>
              <p:spPr>
                <a:xfrm>
                  <a:off x="546112" y="3149088"/>
                  <a:ext cx="1540418" cy="438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 smtClean="0"/>
                    <a:t>Gastro</a:t>
                  </a:r>
                  <a:endParaRPr lang="fr-FR" dirty="0"/>
                </a:p>
              </p:txBody>
            </p:sp>
          </p:grpSp>
          <p:grpSp>
            <p:nvGrpSpPr>
              <p:cNvPr id="183" name="Groupe 434"/>
              <p:cNvGrpSpPr/>
              <p:nvPr/>
            </p:nvGrpSpPr>
            <p:grpSpPr>
              <a:xfrm>
                <a:off x="8151478" y="2184329"/>
                <a:ext cx="1112599" cy="1053351"/>
                <a:chOff x="6392730" y="4346352"/>
                <a:chExt cx="2777479" cy="2501673"/>
              </a:xfrm>
            </p:grpSpPr>
            <p:sp>
              <p:nvSpPr>
                <p:cNvPr id="272" name="ZoneTexte 271"/>
                <p:cNvSpPr txBox="1"/>
                <p:nvPr/>
              </p:nvSpPr>
              <p:spPr>
                <a:xfrm>
                  <a:off x="6392730" y="6190162"/>
                  <a:ext cx="2777479" cy="657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/>
                    <a:t>P</a:t>
                  </a:r>
                  <a:r>
                    <a:rPr lang="fr-FR" dirty="0" smtClean="0"/>
                    <a:t>neumologue</a:t>
                  </a:r>
                  <a:endParaRPr lang="fr-FR" dirty="0"/>
                </a:p>
              </p:txBody>
            </p:sp>
            <p:grpSp>
              <p:nvGrpSpPr>
                <p:cNvPr id="273" name="Grouper 69"/>
                <p:cNvGrpSpPr/>
                <p:nvPr/>
              </p:nvGrpSpPr>
              <p:grpSpPr>
                <a:xfrm>
                  <a:off x="6908082" y="4346352"/>
                  <a:ext cx="1238994" cy="1828803"/>
                  <a:chOff x="6705600" y="3200418"/>
                  <a:chExt cx="1238994" cy="1828803"/>
                </a:xfrm>
              </p:grpSpPr>
              <p:grpSp>
                <p:nvGrpSpPr>
                  <p:cNvPr id="274" name="Grouper 17"/>
                  <p:cNvGrpSpPr/>
                  <p:nvPr/>
                </p:nvGrpSpPr>
                <p:grpSpPr>
                  <a:xfrm>
                    <a:off x="6705600" y="3200418"/>
                    <a:ext cx="1238994" cy="1828803"/>
                    <a:chOff x="3912709" y="3024477"/>
                    <a:chExt cx="1238994" cy="1852323"/>
                  </a:xfrm>
                </p:grpSpPr>
                <p:sp>
                  <p:nvSpPr>
                    <p:cNvPr id="276" name="Corde 275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7" name="Forme libre 276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984E8C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8" name="Délai  54"/>
                    <p:cNvSpPr/>
                    <p:nvPr/>
                  </p:nvSpPr>
                  <p:spPr>
                    <a:xfrm rot="16200000">
                      <a:off x="4275404" y="3643152"/>
                      <a:ext cx="914400" cy="838199"/>
                    </a:xfrm>
                    <a:prstGeom prst="flowChartDelay">
                      <a:avLst/>
                    </a:prstGeom>
                    <a:solidFill>
                      <a:srgbClr val="984E8C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9" name="Forme en L 278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0" name="Forme en L 279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1" name="Corde 280"/>
                    <p:cNvSpPr/>
                    <p:nvPr/>
                  </p:nvSpPr>
                  <p:spPr>
                    <a:xfrm>
                      <a:off x="4270484" y="41910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2" name="Forme libre 281"/>
                    <p:cNvSpPr/>
                    <p:nvPr/>
                  </p:nvSpPr>
                  <p:spPr>
                    <a:xfrm rot="901002">
                      <a:off x="4431373" y="375827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rgbClr val="984E8C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283" name="Grouper 13"/>
                    <p:cNvGrpSpPr/>
                    <p:nvPr/>
                  </p:nvGrpSpPr>
                  <p:grpSpPr>
                    <a:xfrm>
                      <a:off x="4305148" y="3024477"/>
                      <a:ext cx="752280" cy="673540"/>
                      <a:chOff x="3976636" y="1867491"/>
                      <a:chExt cx="752280" cy="673540"/>
                    </a:xfrm>
                  </p:grpSpPr>
                  <p:grpSp>
                    <p:nvGrpSpPr>
                      <p:cNvPr id="284" name="Grouper 12"/>
                      <p:cNvGrpSpPr/>
                      <p:nvPr/>
                    </p:nvGrpSpPr>
                    <p:grpSpPr>
                      <a:xfrm>
                        <a:off x="3976636" y="2007632"/>
                        <a:ext cx="752280" cy="533399"/>
                        <a:chOff x="4293255" y="3124200"/>
                        <a:chExt cx="752280" cy="533399"/>
                      </a:xfrm>
                    </p:grpSpPr>
                    <p:sp>
                      <p:nvSpPr>
                        <p:cNvPr id="286" name="Connecteur 62"/>
                        <p:cNvSpPr/>
                        <p:nvPr/>
                      </p:nvSpPr>
                      <p:spPr>
                        <a:xfrm>
                          <a:off x="4435935" y="3124200"/>
                          <a:ext cx="609600" cy="533399"/>
                        </a:xfrm>
                        <a:prstGeom prst="flowChartConnector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sp>
                      <p:nvSpPr>
                        <p:cNvPr id="287" name="Rectangle 286"/>
                        <p:cNvSpPr/>
                        <p:nvPr/>
                      </p:nvSpPr>
                      <p:spPr>
                        <a:xfrm>
                          <a:off x="4293255" y="3124200"/>
                          <a:ext cx="693096" cy="51825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800" b="0" i="0" dirty="0" err="1" smtClean="0">
                              <a:latin typeface="Wingdings"/>
                              <a:ea typeface="Wingdings"/>
                              <a:cs typeface="Wingdings"/>
                            </a:rPr>
                            <a:t></a:t>
                          </a:r>
                          <a:endParaRPr lang="fr-FR" sz="800" dirty="0"/>
                        </a:p>
                      </p:txBody>
                    </p:sp>
                  </p:grpSp>
                  <p:sp>
                    <p:nvSpPr>
                      <p:cNvPr id="285" name="Arc 284"/>
                      <p:cNvSpPr/>
                      <p:nvPr/>
                    </p:nvSpPr>
                    <p:spPr>
                      <a:xfrm rot="6931995">
                        <a:off x="4050861" y="1888521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sp>
                <p:nvSpPr>
                  <p:cNvPr id="275" name="Forme libre 274"/>
                  <p:cNvSpPr/>
                  <p:nvPr/>
                </p:nvSpPr>
                <p:spPr>
                  <a:xfrm>
                    <a:off x="7240719" y="3255021"/>
                    <a:ext cx="674499" cy="510054"/>
                  </a:xfrm>
                  <a:custGeom>
                    <a:avLst/>
                    <a:gdLst>
                      <a:gd name="connsiteX0" fmla="*/ 28051 w 674499"/>
                      <a:gd name="connsiteY0" fmla="*/ 121138 h 510054"/>
                      <a:gd name="connsiteX1" fmla="*/ 66302 w 674499"/>
                      <a:gd name="connsiteY1" fmla="*/ 182344 h 510054"/>
                      <a:gd name="connsiteX2" fmla="*/ 226958 w 674499"/>
                      <a:gd name="connsiteY2" fmla="*/ 82884 h 510054"/>
                      <a:gd name="connsiteX3" fmla="*/ 487068 w 674499"/>
                      <a:gd name="connsiteY3" fmla="*/ 144090 h 510054"/>
                      <a:gd name="connsiteX4" fmla="*/ 456467 w 674499"/>
                      <a:gd name="connsiteY4" fmla="*/ 312408 h 510054"/>
                      <a:gd name="connsiteX5" fmla="*/ 441166 w 674499"/>
                      <a:gd name="connsiteY5" fmla="*/ 434821 h 510054"/>
                      <a:gd name="connsiteX6" fmla="*/ 517669 w 674499"/>
                      <a:gd name="connsiteY6" fmla="*/ 427171 h 510054"/>
                      <a:gd name="connsiteX7" fmla="*/ 494718 w 674499"/>
                      <a:gd name="connsiteY7" fmla="*/ 350662 h 510054"/>
                      <a:gd name="connsiteX8" fmla="*/ 594172 w 674499"/>
                      <a:gd name="connsiteY8" fmla="*/ 358313 h 510054"/>
                      <a:gd name="connsiteX9" fmla="*/ 601822 w 674499"/>
                      <a:gd name="connsiteY9" fmla="*/ 496028 h 510054"/>
                      <a:gd name="connsiteX10" fmla="*/ 663024 w 674499"/>
                      <a:gd name="connsiteY10" fmla="*/ 274154 h 510054"/>
                      <a:gd name="connsiteX11" fmla="*/ 532970 w 674499"/>
                      <a:gd name="connsiteY11" fmla="*/ 90535 h 510054"/>
                      <a:gd name="connsiteX12" fmla="*/ 234609 w 674499"/>
                      <a:gd name="connsiteY12" fmla="*/ 6376 h 510054"/>
                      <a:gd name="connsiteX13" fmla="*/ 28051 w 674499"/>
                      <a:gd name="connsiteY13" fmla="*/ 121138 h 51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74499" h="510054">
                        <a:moveTo>
                          <a:pt x="28051" y="121138"/>
                        </a:moveTo>
                        <a:cubicBezTo>
                          <a:pt x="0" y="150466"/>
                          <a:pt x="33151" y="188720"/>
                          <a:pt x="66302" y="182344"/>
                        </a:cubicBezTo>
                        <a:cubicBezTo>
                          <a:pt x="99453" y="175968"/>
                          <a:pt x="156830" y="89260"/>
                          <a:pt x="226958" y="82884"/>
                        </a:cubicBezTo>
                        <a:cubicBezTo>
                          <a:pt x="297086" y="76508"/>
                          <a:pt x="448817" y="105836"/>
                          <a:pt x="487068" y="144090"/>
                        </a:cubicBezTo>
                        <a:cubicBezTo>
                          <a:pt x="525319" y="182344"/>
                          <a:pt x="464117" y="263953"/>
                          <a:pt x="456467" y="312408"/>
                        </a:cubicBezTo>
                        <a:cubicBezTo>
                          <a:pt x="448817" y="360863"/>
                          <a:pt x="430966" y="415694"/>
                          <a:pt x="441166" y="434821"/>
                        </a:cubicBezTo>
                        <a:cubicBezTo>
                          <a:pt x="451366" y="453948"/>
                          <a:pt x="508744" y="441197"/>
                          <a:pt x="517669" y="427171"/>
                        </a:cubicBezTo>
                        <a:cubicBezTo>
                          <a:pt x="526594" y="413145"/>
                          <a:pt x="481968" y="362138"/>
                          <a:pt x="494718" y="350662"/>
                        </a:cubicBezTo>
                        <a:cubicBezTo>
                          <a:pt x="507468" y="339186"/>
                          <a:pt x="576321" y="334085"/>
                          <a:pt x="594172" y="358313"/>
                        </a:cubicBezTo>
                        <a:cubicBezTo>
                          <a:pt x="612023" y="382541"/>
                          <a:pt x="590347" y="510054"/>
                          <a:pt x="601822" y="496028"/>
                        </a:cubicBezTo>
                        <a:cubicBezTo>
                          <a:pt x="613297" y="482002"/>
                          <a:pt x="674499" y="341736"/>
                          <a:pt x="663024" y="274154"/>
                        </a:cubicBezTo>
                        <a:cubicBezTo>
                          <a:pt x="651549" y="206572"/>
                          <a:pt x="604373" y="135165"/>
                          <a:pt x="532970" y="90535"/>
                        </a:cubicBezTo>
                        <a:cubicBezTo>
                          <a:pt x="461568" y="45905"/>
                          <a:pt x="318762" y="0"/>
                          <a:pt x="234609" y="6376"/>
                        </a:cubicBezTo>
                        <a:cubicBezTo>
                          <a:pt x="150456" y="12752"/>
                          <a:pt x="56102" y="91810"/>
                          <a:pt x="28051" y="12113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84" name="Groupe 30"/>
              <p:cNvGrpSpPr/>
              <p:nvPr/>
            </p:nvGrpSpPr>
            <p:grpSpPr>
              <a:xfrm>
                <a:off x="7512961" y="1915000"/>
                <a:ext cx="968680" cy="1116643"/>
                <a:chOff x="1164502" y="477352"/>
                <a:chExt cx="2113501" cy="1878756"/>
              </a:xfrm>
            </p:grpSpPr>
            <p:sp>
              <p:nvSpPr>
                <p:cNvPr id="229" name="ZoneTexte 228"/>
                <p:cNvSpPr txBox="1"/>
                <p:nvPr/>
              </p:nvSpPr>
              <p:spPr>
                <a:xfrm>
                  <a:off x="1164502" y="1890056"/>
                  <a:ext cx="2113501" cy="466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/>
                    <a:t>C</a:t>
                  </a:r>
                  <a:r>
                    <a:rPr lang="fr-FR" dirty="0" smtClean="0"/>
                    <a:t>ardiologue</a:t>
                  </a:r>
                  <a:endParaRPr lang="fr-FR" dirty="0"/>
                </a:p>
              </p:txBody>
            </p:sp>
            <p:grpSp>
              <p:nvGrpSpPr>
                <p:cNvPr id="230" name="Grouper 67"/>
                <p:cNvGrpSpPr/>
                <p:nvPr/>
              </p:nvGrpSpPr>
              <p:grpSpPr>
                <a:xfrm>
                  <a:off x="1493525" y="477352"/>
                  <a:ext cx="1081247" cy="1478669"/>
                  <a:chOff x="838200" y="3048018"/>
                  <a:chExt cx="1268891" cy="1828804"/>
                </a:xfrm>
              </p:grpSpPr>
              <p:grpSp>
                <p:nvGrpSpPr>
                  <p:cNvPr id="231" name="Grouper 26"/>
                  <p:cNvGrpSpPr/>
                  <p:nvPr/>
                </p:nvGrpSpPr>
                <p:grpSpPr>
                  <a:xfrm>
                    <a:off x="838200" y="3048018"/>
                    <a:ext cx="1268891" cy="1828804"/>
                    <a:chOff x="3912709" y="3048004"/>
                    <a:chExt cx="1268891" cy="1828804"/>
                  </a:xfrm>
                </p:grpSpPr>
                <p:grpSp>
                  <p:nvGrpSpPr>
                    <p:cNvPr id="233" name="Grouper 17"/>
                    <p:cNvGrpSpPr/>
                    <p:nvPr/>
                  </p:nvGrpSpPr>
                  <p:grpSpPr>
                    <a:xfrm>
                      <a:off x="3912709" y="3048004"/>
                      <a:ext cx="1268891" cy="1828804"/>
                      <a:chOff x="3912709" y="3024477"/>
                      <a:chExt cx="1268891" cy="1852323"/>
                    </a:xfrm>
                  </p:grpSpPr>
                  <p:sp>
                    <p:nvSpPr>
                      <p:cNvPr id="238" name="Corde 237"/>
                      <p:cNvSpPr/>
                      <p:nvPr/>
                    </p:nvSpPr>
                    <p:spPr>
                      <a:xfrm>
                        <a:off x="3912709" y="41148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39" name="Forme libre 238"/>
                      <p:cNvSpPr/>
                      <p:nvPr/>
                    </p:nvSpPr>
                    <p:spPr>
                      <a:xfrm rot="901002">
                        <a:off x="4076474" y="3657599"/>
                        <a:ext cx="564469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rgbClr val="00009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6" name="Délai  80"/>
                      <p:cNvSpPr/>
                      <p:nvPr/>
                    </p:nvSpPr>
                    <p:spPr>
                      <a:xfrm rot="16200000">
                        <a:off x="4305300" y="3695700"/>
                        <a:ext cx="914400" cy="838200"/>
                      </a:xfrm>
                      <a:prstGeom prst="flowChartDelay">
                        <a:avLst/>
                      </a:prstGeom>
                      <a:solidFill>
                        <a:srgbClr val="00009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51" name="Forme en L 250"/>
                      <p:cNvSpPr/>
                      <p:nvPr/>
                    </p:nvSpPr>
                    <p:spPr>
                      <a:xfrm flipH="1">
                        <a:off x="4343400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60" name="Forme en L 259"/>
                      <p:cNvSpPr/>
                      <p:nvPr/>
                    </p:nvSpPr>
                    <p:spPr>
                      <a:xfrm flipH="1">
                        <a:off x="4640943" y="4572000"/>
                        <a:ext cx="397335" cy="304800"/>
                      </a:xfrm>
                      <a:prstGeom prst="corner">
                        <a:avLst>
                          <a:gd name="adj1" fmla="val 19507"/>
                          <a:gd name="adj2" fmla="val 70965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65" name="Corde 264"/>
                      <p:cNvSpPr/>
                      <p:nvPr/>
                    </p:nvSpPr>
                    <p:spPr>
                      <a:xfrm>
                        <a:off x="4270484" y="4191000"/>
                        <a:ext cx="330901" cy="152400"/>
                      </a:xfrm>
                      <a:prstGeom prst="chord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66" name="Forme libre 265"/>
                      <p:cNvSpPr/>
                      <p:nvPr/>
                    </p:nvSpPr>
                    <p:spPr>
                      <a:xfrm rot="901002">
                        <a:off x="4431373" y="3758279"/>
                        <a:ext cx="564469" cy="753458"/>
                      </a:xfrm>
                      <a:custGeom>
                        <a:avLst/>
                        <a:gdLst>
                          <a:gd name="connsiteX0" fmla="*/ 476603 w 564469"/>
                          <a:gd name="connsiteY0" fmla="*/ 0 h 753458"/>
                          <a:gd name="connsiteX1" fmla="*/ 300872 w 564469"/>
                          <a:gd name="connsiteY1" fmla="*/ 327475 h 753458"/>
                          <a:gd name="connsiteX2" fmla="*/ 45264 w 564469"/>
                          <a:gd name="connsiteY2" fmla="*/ 463257 h 753458"/>
                          <a:gd name="connsiteX3" fmla="*/ 29288 w 564469"/>
                          <a:gd name="connsiteY3" fmla="*/ 463257 h 753458"/>
                          <a:gd name="connsiteX4" fmla="*/ 29288 w 564469"/>
                          <a:gd name="connsiteY4" fmla="*/ 463257 h 753458"/>
                          <a:gd name="connsiteX5" fmla="*/ 117154 w 564469"/>
                          <a:gd name="connsiteY5" fmla="*/ 710860 h 753458"/>
                          <a:gd name="connsiteX6" fmla="*/ 141117 w 564469"/>
                          <a:gd name="connsiteY6" fmla="*/ 718847 h 753458"/>
                          <a:gd name="connsiteX7" fmla="*/ 372762 w 564469"/>
                          <a:gd name="connsiteY7" fmla="*/ 615013 h 753458"/>
                          <a:gd name="connsiteX8" fmla="*/ 564469 w 564469"/>
                          <a:gd name="connsiteY8" fmla="*/ 359423 h 7534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64469" h="753458">
                            <a:moveTo>
                              <a:pt x="476603" y="0"/>
                            </a:moveTo>
                            <a:cubicBezTo>
                              <a:pt x="424682" y="125133"/>
                              <a:pt x="372762" y="250266"/>
                              <a:pt x="300872" y="327475"/>
                            </a:cubicBezTo>
                            <a:cubicBezTo>
                              <a:pt x="228982" y="404684"/>
                              <a:pt x="90528" y="440627"/>
                              <a:pt x="45264" y="463257"/>
                            </a:cubicBezTo>
                            <a:cubicBezTo>
                              <a:pt x="0" y="485887"/>
                              <a:pt x="29288" y="463257"/>
                              <a:pt x="29288" y="463257"/>
                            </a:cubicBezTo>
                            <a:lnTo>
                              <a:pt x="29288" y="463257"/>
                            </a:lnTo>
                            <a:cubicBezTo>
                              <a:pt x="43932" y="504524"/>
                              <a:pt x="98516" y="668262"/>
                              <a:pt x="117154" y="710860"/>
                            </a:cubicBezTo>
                            <a:cubicBezTo>
                              <a:pt x="135792" y="753458"/>
                              <a:pt x="98516" y="734822"/>
                              <a:pt x="141117" y="718847"/>
                            </a:cubicBezTo>
                            <a:cubicBezTo>
                              <a:pt x="183718" y="702872"/>
                              <a:pt x="302203" y="674917"/>
                              <a:pt x="372762" y="615013"/>
                            </a:cubicBezTo>
                            <a:cubicBezTo>
                              <a:pt x="443321" y="555109"/>
                              <a:pt x="564469" y="359423"/>
                              <a:pt x="564469" y="359423"/>
                            </a:cubicBezTo>
                          </a:path>
                        </a:pathLst>
                      </a:custGeom>
                      <a:solidFill>
                        <a:srgbClr val="000090"/>
                      </a:solidFill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grpSp>
                    <p:nvGrpSpPr>
                      <p:cNvPr id="267" name="Grouper 13"/>
                      <p:cNvGrpSpPr/>
                      <p:nvPr/>
                    </p:nvGrpSpPr>
                    <p:grpSpPr>
                      <a:xfrm>
                        <a:off x="4277084" y="3024477"/>
                        <a:ext cx="780344" cy="673540"/>
                        <a:chOff x="3948572" y="1867491"/>
                        <a:chExt cx="780344" cy="673540"/>
                      </a:xfrm>
                    </p:grpSpPr>
                    <p:grpSp>
                      <p:nvGrpSpPr>
                        <p:cNvPr id="268" name="Grouper 12"/>
                        <p:cNvGrpSpPr/>
                        <p:nvPr/>
                      </p:nvGrpSpPr>
                      <p:grpSpPr>
                        <a:xfrm>
                          <a:off x="3948572" y="1987554"/>
                          <a:ext cx="780344" cy="553477"/>
                          <a:chOff x="4265191" y="3104122"/>
                          <a:chExt cx="780344" cy="553477"/>
                        </a:xfrm>
                      </p:grpSpPr>
                      <p:sp>
                        <p:nvSpPr>
                          <p:cNvPr id="270" name="Connecteur 88"/>
                          <p:cNvSpPr/>
                          <p:nvPr/>
                        </p:nvSpPr>
                        <p:spPr>
                          <a:xfrm>
                            <a:off x="4435935" y="3124200"/>
                            <a:ext cx="609600" cy="533399"/>
                          </a:xfrm>
                          <a:prstGeom prst="flowChartConnector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dirty="0"/>
                          </a:p>
                        </p:txBody>
                      </p:sp>
                      <p:sp>
                        <p:nvSpPr>
                          <p:cNvPr id="271" name="Rectangle 270"/>
                          <p:cNvSpPr/>
                          <p:nvPr/>
                        </p:nvSpPr>
                        <p:spPr>
                          <a:xfrm>
                            <a:off x="4265191" y="3104122"/>
                            <a:ext cx="743729" cy="486516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fr-FR" sz="900" b="0" i="0" dirty="0" err="1" smtClean="0">
                                <a:latin typeface="Wingdings"/>
                                <a:ea typeface="Wingdings"/>
                                <a:cs typeface="Wingdings"/>
                              </a:rPr>
                              <a:t></a:t>
                            </a:r>
                            <a:endParaRPr lang="fr-FR" sz="900" dirty="0"/>
                          </a:p>
                        </p:txBody>
                      </p:sp>
                    </p:grpSp>
                    <p:sp>
                      <p:nvSpPr>
                        <p:cNvPr id="269" name="Arc 268"/>
                        <p:cNvSpPr/>
                        <p:nvPr/>
                      </p:nvSpPr>
                      <p:spPr>
                        <a:xfrm rot="6931995">
                          <a:off x="4050861" y="1888521"/>
                          <a:ext cx="585080" cy="543019"/>
                        </a:xfrm>
                        <a:prstGeom prst="arc">
                          <a:avLst>
                            <a:gd name="adj1" fmla="val 17695846"/>
                            <a:gd name="adj2" fmla="val 0"/>
                          </a:avLst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234" name="Grouper 18"/>
                    <p:cNvGrpSpPr/>
                    <p:nvPr/>
                  </p:nvGrpSpPr>
                  <p:grpSpPr>
                    <a:xfrm>
                      <a:off x="4447828" y="3297550"/>
                      <a:ext cx="395887" cy="140770"/>
                      <a:chOff x="4447828" y="3297550"/>
                      <a:chExt cx="395887" cy="140770"/>
                    </a:xfrm>
                  </p:grpSpPr>
                  <p:cxnSp>
                    <p:nvCxnSpPr>
                      <p:cNvPr id="235" name="Connecteur droit 234"/>
                      <p:cNvCxnSpPr/>
                      <p:nvPr/>
                    </p:nvCxnSpPr>
                    <p:spPr>
                      <a:xfrm>
                        <a:off x="4447828" y="3330916"/>
                        <a:ext cx="395887" cy="1588"/>
                      </a:xfrm>
                      <a:prstGeom prst="line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6" name="Corde 235"/>
                      <p:cNvSpPr/>
                      <p:nvPr/>
                    </p:nvSpPr>
                    <p:spPr>
                      <a:xfrm rot="17424537">
                        <a:off x="44913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37" name="Corde 236"/>
                      <p:cNvSpPr/>
                      <p:nvPr/>
                    </p:nvSpPr>
                    <p:spPr>
                      <a:xfrm rot="17424537">
                        <a:off x="4643729" y="3295189"/>
                        <a:ext cx="140770" cy="145492"/>
                      </a:xfrm>
                      <a:prstGeom prst="chord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</p:grpSp>
              <p:sp>
                <p:nvSpPr>
                  <p:cNvPr id="232" name="Forme libre 231"/>
                  <p:cNvSpPr/>
                  <p:nvPr/>
                </p:nvSpPr>
                <p:spPr>
                  <a:xfrm>
                    <a:off x="1327324" y="3073078"/>
                    <a:ext cx="742078" cy="673271"/>
                  </a:xfrm>
                  <a:custGeom>
                    <a:avLst/>
                    <a:gdLst>
                      <a:gd name="connsiteX0" fmla="*/ 126230 w 742078"/>
                      <a:gd name="connsiteY0" fmla="*/ 584012 h 673271"/>
                      <a:gd name="connsiteX1" fmla="*/ 42077 w 742078"/>
                      <a:gd name="connsiteY1" fmla="*/ 645218 h 673271"/>
                      <a:gd name="connsiteX2" fmla="*/ 11475 w 742078"/>
                      <a:gd name="connsiteY2" fmla="*/ 415694 h 673271"/>
                      <a:gd name="connsiteX3" fmla="*/ 34426 w 742078"/>
                      <a:gd name="connsiteY3" fmla="*/ 186170 h 673271"/>
                      <a:gd name="connsiteX4" fmla="*/ 218033 w 742078"/>
                      <a:gd name="connsiteY4" fmla="*/ 33153 h 673271"/>
                      <a:gd name="connsiteX5" fmla="*/ 432241 w 742078"/>
                      <a:gd name="connsiteY5" fmla="*/ 17852 h 673271"/>
                      <a:gd name="connsiteX6" fmla="*/ 631148 w 742078"/>
                      <a:gd name="connsiteY6" fmla="*/ 140265 h 673271"/>
                      <a:gd name="connsiteX7" fmla="*/ 730602 w 742078"/>
                      <a:gd name="connsiteY7" fmla="*/ 346837 h 673271"/>
                      <a:gd name="connsiteX8" fmla="*/ 700001 w 742078"/>
                      <a:gd name="connsiteY8" fmla="*/ 553409 h 673271"/>
                      <a:gd name="connsiteX9" fmla="*/ 715301 w 742078"/>
                      <a:gd name="connsiteY9" fmla="*/ 660520 h 673271"/>
                      <a:gd name="connsiteX10" fmla="*/ 577596 w 742078"/>
                      <a:gd name="connsiteY10" fmla="*/ 591663 h 673271"/>
                      <a:gd name="connsiteX11" fmla="*/ 554645 w 742078"/>
                      <a:gd name="connsiteY11" fmla="*/ 499853 h 673271"/>
                      <a:gd name="connsiteX12" fmla="*/ 577596 w 742078"/>
                      <a:gd name="connsiteY12" fmla="*/ 369789 h 673271"/>
                      <a:gd name="connsiteX13" fmla="*/ 554645 w 742078"/>
                      <a:gd name="connsiteY13" fmla="*/ 232074 h 673271"/>
                      <a:gd name="connsiteX14" fmla="*/ 233334 w 742078"/>
                      <a:gd name="connsiteY14" fmla="*/ 124963 h 673271"/>
                      <a:gd name="connsiteX15" fmla="*/ 65027 w 742078"/>
                      <a:gd name="connsiteY15" fmla="*/ 262678 h 673271"/>
                      <a:gd name="connsiteX16" fmla="*/ 26776 w 742078"/>
                      <a:gd name="connsiteY16" fmla="*/ 438646 h 673271"/>
                      <a:gd name="connsiteX17" fmla="*/ 126230 w 742078"/>
                      <a:gd name="connsiteY17" fmla="*/ 584012 h 67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42078" h="673271">
                        <a:moveTo>
                          <a:pt x="126230" y="584012"/>
                        </a:moveTo>
                        <a:cubicBezTo>
                          <a:pt x="128780" y="618441"/>
                          <a:pt x="61203" y="673271"/>
                          <a:pt x="42077" y="645218"/>
                        </a:cubicBezTo>
                        <a:cubicBezTo>
                          <a:pt x="22951" y="617165"/>
                          <a:pt x="12750" y="492202"/>
                          <a:pt x="11475" y="415694"/>
                        </a:cubicBezTo>
                        <a:cubicBezTo>
                          <a:pt x="10200" y="339186"/>
                          <a:pt x="0" y="249927"/>
                          <a:pt x="34426" y="186170"/>
                        </a:cubicBezTo>
                        <a:cubicBezTo>
                          <a:pt x="68852" y="122413"/>
                          <a:pt x="151731" y="61206"/>
                          <a:pt x="218033" y="33153"/>
                        </a:cubicBezTo>
                        <a:cubicBezTo>
                          <a:pt x="284336" y="5100"/>
                          <a:pt x="363388" y="0"/>
                          <a:pt x="432241" y="17852"/>
                        </a:cubicBezTo>
                        <a:cubicBezTo>
                          <a:pt x="501094" y="35704"/>
                          <a:pt x="581421" y="85434"/>
                          <a:pt x="631148" y="140265"/>
                        </a:cubicBezTo>
                        <a:cubicBezTo>
                          <a:pt x="680875" y="195096"/>
                          <a:pt x="719126" y="277980"/>
                          <a:pt x="730602" y="346837"/>
                        </a:cubicBezTo>
                        <a:cubicBezTo>
                          <a:pt x="742078" y="415694"/>
                          <a:pt x="702551" y="501129"/>
                          <a:pt x="700001" y="553409"/>
                        </a:cubicBezTo>
                        <a:cubicBezTo>
                          <a:pt x="697451" y="605689"/>
                          <a:pt x="735702" y="654144"/>
                          <a:pt x="715301" y="660520"/>
                        </a:cubicBezTo>
                        <a:cubicBezTo>
                          <a:pt x="694900" y="666896"/>
                          <a:pt x="604372" y="618441"/>
                          <a:pt x="577596" y="591663"/>
                        </a:cubicBezTo>
                        <a:cubicBezTo>
                          <a:pt x="550820" y="564885"/>
                          <a:pt x="554645" y="536832"/>
                          <a:pt x="554645" y="499853"/>
                        </a:cubicBezTo>
                        <a:cubicBezTo>
                          <a:pt x="554645" y="462874"/>
                          <a:pt x="577596" y="414419"/>
                          <a:pt x="577596" y="369789"/>
                        </a:cubicBezTo>
                        <a:cubicBezTo>
                          <a:pt x="577596" y="325159"/>
                          <a:pt x="612022" y="272878"/>
                          <a:pt x="554645" y="232074"/>
                        </a:cubicBezTo>
                        <a:cubicBezTo>
                          <a:pt x="497268" y="191270"/>
                          <a:pt x="314937" y="119862"/>
                          <a:pt x="233334" y="124963"/>
                        </a:cubicBezTo>
                        <a:cubicBezTo>
                          <a:pt x="151731" y="130064"/>
                          <a:pt x="99453" y="210398"/>
                          <a:pt x="65027" y="262678"/>
                        </a:cubicBezTo>
                        <a:cubicBezTo>
                          <a:pt x="30601" y="314958"/>
                          <a:pt x="14026" y="385090"/>
                          <a:pt x="26776" y="438646"/>
                        </a:cubicBezTo>
                        <a:cubicBezTo>
                          <a:pt x="39526" y="492202"/>
                          <a:pt x="123680" y="549583"/>
                          <a:pt x="126230" y="584012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85" name="Groupe 455"/>
              <p:cNvGrpSpPr/>
              <p:nvPr/>
            </p:nvGrpSpPr>
            <p:grpSpPr>
              <a:xfrm>
                <a:off x="7256386" y="4319348"/>
                <a:ext cx="1272876" cy="1608842"/>
                <a:chOff x="7275207" y="3950117"/>
                <a:chExt cx="1714423" cy="2287299"/>
              </a:xfrm>
            </p:grpSpPr>
            <p:sp>
              <p:nvSpPr>
                <p:cNvPr id="209" name="ZoneTexte 208"/>
                <p:cNvSpPr txBox="1"/>
                <p:nvPr/>
              </p:nvSpPr>
              <p:spPr>
                <a:xfrm>
                  <a:off x="7598851" y="5843605"/>
                  <a:ext cx="1390779" cy="39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/>
                  </a:lvl1pPr>
                </a:lstStyle>
                <a:p>
                  <a:r>
                    <a:rPr lang="fr-FR" dirty="0"/>
                    <a:t>Urgentiste</a:t>
                  </a:r>
                </a:p>
              </p:txBody>
            </p:sp>
            <p:grpSp>
              <p:nvGrpSpPr>
                <p:cNvPr id="210" name="Grouper 25"/>
                <p:cNvGrpSpPr/>
                <p:nvPr/>
              </p:nvGrpSpPr>
              <p:grpSpPr>
                <a:xfrm>
                  <a:off x="7275207" y="3950117"/>
                  <a:ext cx="1273407" cy="1841060"/>
                  <a:chOff x="3912709" y="3035740"/>
                  <a:chExt cx="1273407" cy="1841060"/>
                </a:xfrm>
              </p:grpSpPr>
              <p:grpSp>
                <p:nvGrpSpPr>
                  <p:cNvPr id="211" name="Grouper 34"/>
                  <p:cNvGrpSpPr/>
                  <p:nvPr/>
                </p:nvGrpSpPr>
                <p:grpSpPr>
                  <a:xfrm>
                    <a:off x="3912709" y="3035740"/>
                    <a:ext cx="1273407" cy="1841060"/>
                    <a:chOff x="3912709" y="3035740"/>
                    <a:chExt cx="1273407" cy="1841060"/>
                  </a:xfrm>
                </p:grpSpPr>
                <p:sp>
                  <p:nvSpPr>
                    <p:cNvPr id="215" name="Corde 214"/>
                    <p:cNvSpPr/>
                    <p:nvPr/>
                  </p:nvSpPr>
                  <p:spPr>
                    <a:xfrm>
                      <a:off x="3912709" y="41148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6" name="Forme libre 215"/>
                    <p:cNvSpPr/>
                    <p:nvPr/>
                  </p:nvSpPr>
                  <p:spPr>
                    <a:xfrm rot="901002">
                      <a:off x="4076474" y="3657599"/>
                      <a:ext cx="564469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7" name="Délai  7"/>
                    <p:cNvSpPr/>
                    <p:nvPr/>
                  </p:nvSpPr>
                  <p:spPr>
                    <a:xfrm rot="16200000">
                      <a:off x="4309816" y="3695699"/>
                      <a:ext cx="914400" cy="838200"/>
                    </a:xfrm>
                    <a:prstGeom prst="flowChartDelay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18" name="Forme en L 217"/>
                    <p:cNvSpPr/>
                    <p:nvPr/>
                  </p:nvSpPr>
                  <p:spPr>
                    <a:xfrm flipH="1">
                      <a:off x="4343400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9" name="Forme en L 218"/>
                    <p:cNvSpPr/>
                    <p:nvPr/>
                  </p:nvSpPr>
                  <p:spPr>
                    <a:xfrm flipH="1">
                      <a:off x="4640943" y="4572000"/>
                      <a:ext cx="397335" cy="304800"/>
                    </a:xfrm>
                    <a:prstGeom prst="corner">
                      <a:avLst>
                        <a:gd name="adj1" fmla="val 19507"/>
                        <a:gd name="adj2" fmla="val 70965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20" name="Corde 219"/>
                    <p:cNvSpPr/>
                    <p:nvPr/>
                  </p:nvSpPr>
                  <p:spPr>
                    <a:xfrm>
                      <a:off x="4563465" y="4267200"/>
                      <a:ext cx="330901" cy="152400"/>
                    </a:xfrm>
                    <a:prstGeom prst="chor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21" name="Forme libre 220"/>
                    <p:cNvSpPr/>
                    <p:nvPr/>
                  </p:nvSpPr>
                  <p:spPr>
                    <a:xfrm rot="901002">
                      <a:off x="4748802" y="3800116"/>
                      <a:ext cx="241526" cy="753458"/>
                    </a:xfrm>
                    <a:custGeom>
                      <a:avLst/>
                      <a:gdLst>
                        <a:gd name="connsiteX0" fmla="*/ 476603 w 564469"/>
                        <a:gd name="connsiteY0" fmla="*/ 0 h 753458"/>
                        <a:gd name="connsiteX1" fmla="*/ 300872 w 564469"/>
                        <a:gd name="connsiteY1" fmla="*/ 327475 h 753458"/>
                        <a:gd name="connsiteX2" fmla="*/ 45264 w 564469"/>
                        <a:gd name="connsiteY2" fmla="*/ 463257 h 753458"/>
                        <a:gd name="connsiteX3" fmla="*/ 29288 w 564469"/>
                        <a:gd name="connsiteY3" fmla="*/ 463257 h 753458"/>
                        <a:gd name="connsiteX4" fmla="*/ 29288 w 564469"/>
                        <a:gd name="connsiteY4" fmla="*/ 463257 h 753458"/>
                        <a:gd name="connsiteX5" fmla="*/ 117154 w 564469"/>
                        <a:gd name="connsiteY5" fmla="*/ 710860 h 753458"/>
                        <a:gd name="connsiteX6" fmla="*/ 141117 w 564469"/>
                        <a:gd name="connsiteY6" fmla="*/ 718847 h 753458"/>
                        <a:gd name="connsiteX7" fmla="*/ 372762 w 564469"/>
                        <a:gd name="connsiteY7" fmla="*/ 615013 h 753458"/>
                        <a:gd name="connsiteX8" fmla="*/ 564469 w 564469"/>
                        <a:gd name="connsiteY8" fmla="*/ 359423 h 753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4469" h="753458">
                          <a:moveTo>
                            <a:pt x="476603" y="0"/>
                          </a:moveTo>
                          <a:cubicBezTo>
                            <a:pt x="424682" y="125133"/>
                            <a:pt x="372762" y="250266"/>
                            <a:pt x="300872" y="327475"/>
                          </a:cubicBezTo>
                          <a:cubicBezTo>
                            <a:pt x="228982" y="404684"/>
                            <a:pt x="90528" y="440627"/>
                            <a:pt x="45264" y="463257"/>
                          </a:cubicBezTo>
                          <a:cubicBezTo>
                            <a:pt x="0" y="485887"/>
                            <a:pt x="29288" y="463257"/>
                            <a:pt x="29288" y="463257"/>
                          </a:cubicBezTo>
                          <a:lnTo>
                            <a:pt x="29288" y="463257"/>
                          </a:lnTo>
                          <a:cubicBezTo>
                            <a:pt x="43932" y="504524"/>
                            <a:pt x="98516" y="668262"/>
                            <a:pt x="117154" y="710860"/>
                          </a:cubicBezTo>
                          <a:cubicBezTo>
                            <a:pt x="135792" y="753458"/>
                            <a:pt x="98516" y="734822"/>
                            <a:pt x="141117" y="718847"/>
                          </a:cubicBezTo>
                          <a:cubicBezTo>
                            <a:pt x="183718" y="702872"/>
                            <a:pt x="302203" y="674917"/>
                            <a:pt x="372762" y="615013"/>
                          </a:cubicBezTo>
                          <a:cubicBezTo>
                            <a:pt x="443321" y="555109"/>
                            <a:pt x="564469" y="359423"/>
                            <a:pt x="564469" y="359423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grpSp>
                  <p:nvGrpSpPr>
                    <p:cNvPr id="222" name="Grouper 12"/>
                    <p:cNvGrpSpPr/>
                    <p:nvPr/>
                  </p:nvGrpSpPr>
                  <p:grpSpPr>
                    <a:xfrm>
                      <a:off x="4335931" y="3035740"/>
                      <a:ext cx="702347" cy="673540"/>
                      <a:chOff x="4343188" y="2984059"/>
                      <a:chExt cx="702347" cy="673540"/>
                    </a:xfrm>
                  </p:grpSpPr>
                  <p:sp>
                    <p:nvSpPr>
                      <p:cNvPr id="226" name="Connecteur 8"/>
                      <p:cNvSpPr/>
                      <p:nvPr/>
                    </p:nvSpPr>
                    <p:spPr>
                      <a:xfrm>
                        <a:off x="4435935" y="3124200"/>
                        <a:ext cx="609600" cy="533399"/>
                      </a:xfrm>
                      <a:prstGeom prst="flowChartConnector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227" name="Arc 226"/>
                      <p:cNvSpPr/>
                      <p:nvPr/>
                    </p:nvSpPr>
                    <p:spPr>
                      <a:xfrm rot="6931995">
                        <a:off x="4322158" y="3005089"/>
                        <a:ext cx="585080" cy="543019"/>
                      </a:xfrm>
                      <a:prstGeom prst="arc">
                        <a:avLst>
                          <a:gd name="adj1" fmla="val 17695846"/>
                          <a:gd name="adj2" fmla="val 0"/>
                        </a:avLst>
                      </a:prstGeom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28" name="Rectangle 227"/>
                      <p:cNvSpPr/>
                      <p:nvPr/>
                    </p:nvSpPr>
                    <p:spPr>
                      <a:xfrm>
                        <a:off x="4344847" y="3124199"/>
                        <a:ext cx="468949" cy="437568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fr-FR" sz="1400" b="0" i="0" dirty="0" err="1" smtClean="0">
                            <a:latin typeface="Wingdings"/>
                            <a:ea typeface="Wingdings"/>
                            <a:cs typeface="Wingdings"/>
                          </a:rPr>
                          <a:t></a:t>
                        </a:r>
                        <a:endParaRPr lang="fr-FR" sz="1400" dirty="0"/>
                      </a:p>
                    </p:txBody>
                  </p:sp>
                </p:grpSp>
                <p:sp>
                  <p:nvSpPr>
                    <p:cNvPr id="223" name="Arc plein 222"/>
                    <p:cNvSpPr/>
                    <p:nvPr/>
                  </p:nvSpPr>
                  <p:spPr>
                    <a:xfrm>
                      <a:off x="4487265" y="3657598"/>
                      <a:ext cx="152400" cy="710319"/>
                    </a:xfrm>
                    <a:prstGeom prst="blockArc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24" name="Connecteur en arc 223"/>
                    <p:cNvCxnSpPr>
                      <a:stCxn id="226" idx="5"/>
                    </p:cNvCxnSpPr>
                    <p:nvPr/>
                  </p:nvCxnSpPr>
                  <p:spPr>
                    <a:xfrm rot="5400000">
                      <a:off x="4637524" y="3727120"/>
                      <a:ext cx="407434" cy="2155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5" name="Ellipse 224"/>
                    <p:cNvSpPr/>
                    <p:nvPr/>
                  </p:nvSpPr>
                  <p:spPr>
                    <a:xfrm>
                      <a:off x="4690816" y="4038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12" name="Corde 211"/>
                  <p:cNvSpPr/>
                  <p:nvPr/>
                </p:nvSpPr>
                <p:spPr>
                  <a:xfrm>
                    <a:off x="4382516" y="3081230"/>
                    <a:ext cx="511850" cy="628048"/>
                  </a:xfrm>
                  <a:prstGeom prst="chord">
                    <a:avLst>
                      <a:gd name="adj1" fmla="val 1208706"/>
                      <a:gd name="adj2" fmla="val 9646638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3" name="Corde 212"/>
                  <p:cNvSpPr/>
                  <p:nvPr/>
                </p:nvSpPr>
                <p:spPr>
                  <a:xfrm rot="10800000">
                    <a:off x="4458091" y="3081232"/>
                    <a:ext cx="565287" cy="628048"/>
                  </a:xfrm>
                  <a:prstGeom prst="chord">
                    <a:avLst>
                      <a:gd name="adj1" fmla="val 1208706"/>
                      <a:gd name="adj2" fmla="val 9646638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4" name="Forme libre 213"/>
                  <p:cNvSpPr/>
                  <p:nvPr/>
                </p:nvSpPr>
                <p:spPr>
                  <a:xfrm>
                    <a:off x="4775906" y="3287889"/>
                    <a:ext cx="260349" cy="305505"/>
                  </a:xfrm>
                  <a:custGeom>
                    <a:avLst/>
                    <a:gdLst>
                      <a:gd name="connsiteX0" fmla="*/ 20461 w 260349"/>
                      <a:gd name="connsiteY0" fmla="*/ 14111 h 305505"/>
                      <a:gd name="connsiteX1" fmla="*/ 37394 w 260349"/>
                      <a:gd name="connsiteY1" fmla="*/ 94544 h 305505"/>
                      <a:gd name="connsiteX2" fmla="*/ 20461 w 260349"/>
                      <a:gd name="connsiteY2" fmla="*/ 136878 h 305505"/>
                      <a:gd name="connsiteX3" fmla="*/ 83961 w 260349"/>
                      <a:gd name="connsiteY3" fmla="*/ 145344 h 305505"/>
                      <a:gd name="connsiteX4" fmla="*/ 109361 w 260349"/>
                      <a:gd name="connsiteY4" fmla="*/ 90311 h 305505"/>
                      <a:gd name="connsiteX5" fmla="*/ 177094 w 260349"/>
                      <a:gd name="connsiteY5" fmla="*/ 115711 h 305505"/>
                      <a:gd name="connsiteX6" fmla="*/ 155927 w 260349"/>
                      <a:gd name="connsiteY6" fmla="*/ 170744 h 305505"/>
                      <a:gd name="connsiteX7" fmla="*/ 219427 w 260349"/>
                      <a:gd name="connsiteY7" fmla="*/ 293511 h 305505"/>
                      <a:gd name="connsiteX8" fmla="*/ 244827 w 260349"/>
                      <a:gd name="connsiteY8" fmla="*/ 242711 h 305505"/>
                      <a:gd name="connsiteX9" fmla="*/ 257527 w 260349"/>
                      <a:gd name="connsiteY9" fmla="*/ 149578 h 305505"/>
                      <a:gd name="connsiteX10" fmla="*/ 227894 w 260349"/>
                      <a:gd name="connsiteY10" fmla="*/ 43744 h 305505"/>
                      <a:gd name="connsiteX11" fmla="*/ 206727 w 260349"/>
                      <a:gd name="connsiteY11" fmla="*/ 9878 h 305505"/>
                      <a:gd name="connsiteX12" fmla="*/ 160161 w 260349"/>
                      <a:gd name="connsiteY12" fmla="*/ 9878 h 305505"/>
                      <a:gd name="connsiteX13" fmla="*/ 20461 w 260349"/>
                      <a:gd name="connsiteY13" fmla="*/ 14111 h 305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0349" h="305505">
                        <a:moveTo>
                          <a:pt x="20461" y="14111"/>
                        </a:moveTo>
                        <a:cubicBezTo>
                          <a:pt x="0" y="28222"/>
                          <a:pt x="37394" y="74083"/>
                          <a:pt x="37394" y="94544"/>
                        </a:cubicBezTo>
                        <a:cubicBezTo>
                          <a:pt x="37394" y="115005"/>
                          <a:pt x="12700" y="128411"/>
                          <a:pt x="20461" y="136878"/>
                        </a:cubicBezTo>
                        <a:cubicBezTo>
                          <a:pt x="28222" y="145345"/>
                          <a:pt x="69144" y="153105"/>
                          <a:pt x="83961" y="145344"/>
                        </a:cubicBezTo>
                        <a:cubicBezTo>
                          <a:pt x="98778" y="137583"/>
                          <a:pt x="93839" y="95250"/>
                          <a:pt x="109361" y="90311"/>
                        </a:cubicBezTo>
                        <a:cubicBezTo>
                          <a:pt x="124883" y="85372"/>
                          <a:pt x="169333" y="102306"/>
                          <a:pt x="177094" y="115711"/>
                        </a:cubicBezTo>
                        <a:cubicBezTo>
                          <a:pt x="184855" y="129116"/>
                          <a:pt x="148872" y="141111"/>
                          <a:pt x="155927" y="170744"/>
                        </a:cubicBezTo>
                        <a:cubicBezTo>
                          <a:pt x="162982" y="200377"/>
                          <a:pt x="204610" y="281517"/>
                          <a:pt x="219427" y="293511"/>
                        </a:cubicBezTo>
                        <a:cubicBezTo>
                          <a:pt x="234244" y="305505"/>
                          <a:pt x="238477" y="266700"/>
                          <a:pt x="244827" y="242711"/>
                        </a:cubicBezTo>
                        <a:cubicBezTo>
                          <a:pt x="251177" y="218722"/>
                          <a:pt x="260349" y="182739"/>
                          <a:pt x="257527" y="149578"/>
                        </a:cubicBezTo>
                        <a:cubicBezTo>
                          <a:pt x="254705" y="116417"/>
                          <a:pt x="236361" y="67027"/>
                          <a:pt x="227894" y="43744"/>
                        </a:cubicBezTo>
                        <a:cubicBezTo>
                          <a:pt x="219427" y="20461"/>
                          <a:pt x="218016" y="15522"/>
                          <a:pt x="206727" y="9878"/>
                        </a:cubicBezTo>
                        <a:cubicBezTo>
                          <a:pt x="195438" y="4234"/>
                          <a:pt x="183444" y="9173"/>
                          <a:pt x="160161" y="9878"/>
                        </a:cubicBezTo>
                        <a:cubicBezTo>
                          <a:pt x="136878" y="10584"/>
                          <a:pt x="40922" y="0"/>
                          <a:pt x="20461" y="1411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86" name="Groupe 4"/>
              <p:cNvGrpSpPr/>
              <p:nvPr/>
            </p:nvGrpSpPr>
            <p:grpSpPr>
              <a:xfrm>
                <a:off x="1109074" y="1427041"/>
                <a:ext cx="877276" cy="1497946"/>
                <a:chOff x="384909" y="2313407"/>
                <a:chExt cx="877276" cy="1497946"/>
              </a:xfrm>
            </p:grpSpPr>
            <p:grpSp>
              <p:nvGrpSpPr>
                <p:cNvPr id="187" name="Grouper 21"/>
                <p:cNvGrpSpPr/>
                <p:nvPr/>
              </p:nvGrpSpPr>
              <p:grpSpPr>
                <a:xfrm>
                  <a:off x="554610" y="2313407"/>
                  <a:ext cx="707575" cy="1178779"/>
                  <a:chOff x="3912709" y="2983697"/>
                  <a:chExt cx="1573691" cy="1893103"/>
                </a:xfrm>
              </p:grpSpPr>
              <p:sp>
                <p:nvSpPr>
                  <p:cNvPr id="199" name="Corde 198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0" name="Forme libre 199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1" name="Délai  7"/>
                  <p:cNvSpPr/>
                  <p:nvPr/>
                </p:nvSpPr>
                <p:spPr>
                  <a:xfrm rot="16200000">
                    <a:off x="4457700" y="3543300"/>
                    <a:ext cx="914400" cy="11430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2" name="Forme en L 201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3" name="Forme en L 202"/>
                  <p:cNvSpPr/>
                  <p:nvPr/>
                </p:nvSpPr>
                <p:spPr>
                  <a:xfrm flipH="1">
                    <a:off x="4839610" y="4571997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4" name="Corde 203"/>
                  <p:cNvSpPr/>
                  <p:nvPr/>
                </p:nvSpPr>
                <p:spPr>
                  <a:xfrm>
                    <a:off x="4549155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5" name="Forme libre 204"/>
                  <p:cNvSpPr/>
                  <p:nvPr/>
                </p:nvSpPr>
                <p:spPr>
                  <a:xfrm rot="901002">
                    <a:off x="4689357" y="3758277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6" name="Forme libre 205"/>
                  <p:cNvSpPr/>
                  <p:nvPr/>
                </p:nvSpPr>
                <p:spPr>
                  <a:xfrm>
                    <a:off x="4435935" y="2983697"/>
                    <a:ext cx="854691" cy="692224"/>
                  </a:xfrm>
                  <a:custGeom>
                    <a:avLst/>
                    <a:gdLst>
                      <a:gd name="connsiteX0" fmla="*/ 150436 w 854691"/>
                      <a:gd name="connsiteY0" fmla="*/ 603033 h 692224"/>
                      <a:gd name="connsiteX1" fmla="*/ 14644 w 854691"/>
                      <a:gd name="connsiteY1" fmla="*/ 666930 h 692224"/>
                      <a:gd name="connsiteX2" fmla="*/ 62571 w 854691"/>
                      <a:gd name="connsiteY2" fmla="*/ 491212 h 692224"/>
                      <a:gd name="connsiteX3" fmla="*/ 22632 w 854691"/>
                      <a:gd name="connsiteY3" fmla="*/ 347443 h 692224"/>
                      <a:gd name="connsiteX4" fmla="*/ 166412 w 854691"/>
                      <a:gd name="connsiteY4" fmla="*/ 155750 h 692224"/>
                      <a:gd name="connsiteX5" fmla="*/ 334155 w 854691"/>
                      <a:gd name="connsiteY5" fmla="*/ 11981 h 692224"/>
                      <a:gd name="connsiteX6" fmla="*/ 549825 w 854691"/>
                      <a:gd name="connsiteY6" fmla="*/ 83866 h 692224"/>
                      <a:gd name="connsiteX7" fmla="*/ 813421 w 854691"/>
                      <a:gd name="connsiteY7" fmla="*/ 291532 h 692224"/>
                      <a:gd name="connsiteX8" fmla="*/ 797446 w 854691"/>
                      <a:gd name="connsiteY8" fmla="*/ 507187 h 692224"/>
                      <a:gd name="connsiteX9" fmla="*/ 813421 w 854691"/>
                      <a:gd name="connsiteY9" fmla="*/ 674918 h 692224"/>
                      <a:gd name="connsiteX10" fmla="*/ 677629 w 854691"/>
                      <a:gd name="connsiteY10" fmla="*/ 611020 h 69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4691" h="692224">
                        <a:moveTo>
                          <a:pt x="150436" y="603033"/>
                        </a:moveTo>
                        <a:cubicBezTo>
                          <a:pt x="89862" y="644300"/>
                          <a:pt x="29288" y="685567"/>
                          <a:pt x="14644" y="666930"/>
                        </a:cubicBezTo>
                        <a:cubicBezTo>
                          <a:pt x="0" y="648293"/>
                          <a:pt x="61240" y="544460"/>
                          <a:pt x="62571" y="491212"/>
                        </a:cubicBezTo>
                        <a:cubicBezTo>
                          <a:pt x="63902" y="437964"/>
                          <a:pt x="5325" y="403353"/>
                          <a:pt x="22632" y="347443"/>
                        </a:cubicBezTo>
                        <a:cubicBezTo>
                          <a:pt x="39939" y="291533"/>
                          <a:pt x="114492" y="211660"/>
                          <a:pt x="166412" y="155750"/>
                        </a:cubicBezTo>
                        <a:cubicBezTo>
                          <a:pt x="218332" y="99840"/>
                          <a:pt x="270253" y="23962"/>
                          <a:pt x="334155" y="11981"/>
                        </a:cubicBezTo>
                        <a:cubicBezTo>
                          <a:pt x="398057" y="0"/>
                          <a:pt x="469947" y="37274"/>
                          <a:pt x="549825" y="83866"/>
                        </a:cubicBezTo>
                        <a:cubicBezTo>
                          <a:pt x="629703" y="130458"/>
                          <a:pt x="772151" y="220979"/>
                          <a:pt x="813421" y="291532"/>
                        </a:cubicBezTo>
                        <a:cubicBezTo>
                          <a:pt x="854691" y="362085"/>
                          <a:pt x="797446" y="443289"/>
                          <a:pt x="797446" y="507187"/>
                        </a:cubicBezTo>
                        <a:cubicBezTo>
                          <a:pt x="797446" y="571085"/>
                          <a:pt x="833391" y="657613"/>
                          <a:pt x="813421" y="674918"/>
                        </a:cubicBezTo>
                        <a:cubicBezTo>
                          <a:pt x="793452" y="692224"/>
                          <a:pt x="677629" y="611020"/>
                          <a:pt x="677629" y="611020"/>
                        </a:cubicBezTo>
                      </a:path>
                    </a:pathLst>
                  </a:cu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7" name="Connecteur 8"/>
                  <p:cNvSpPr/>
                  <p:nvPr/>
                </p:nvSpPr>
                <p:spPr>
                  <a:xfrm>
                    <a:off x="4549155" y="3164618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4485471" y="3164619"/>
                    <a:ext cx="410853" cy="5931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fr-FR" dirty="0"/>
                  </a:p>
                </p:txBody>
              </p:sp>
            </p:grpSp>
            <p:grpSp>
              <p:nvGrpSpPr>
                <p:cNvPr id="188" name="Grouper 21"/>
                <p:cNvGrpSpPr/>
                <p:nvPr/>
              </p:nvGrpSpPr>
              <p:grpSpPr>
                <a:xfrm>
                  <a:off x="384909" y="2697101"/>
                  <a:ext cx="476552" cy="810841"/>
                  <a:chOff x="3912709" y="2983697"/>
                  <a:chExt cx="1573691" cy="1893103"/>
                </a:xfrm>
              </p:grpSpPr>
              <p:sp>
                <p:nvSpPr>
                  <p:cNvPr id="190" name="Corde 189"/>
                  <p:cNvSpPr/>
                  <p:nvPr/>
                </p:nvSpPr>
                <p:spPr>
                  <a:xfrm>
                    <a:off x="3912709" y="41148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1" name="Forme libre 190"/>
                  <p:cNvSpPr/>
                  <p:nvPr/>
                </p:nvSpPr>
                <p:spPr>
                  <a:xfrm rot="901002">
                    <a:off x="4076474" y="3657599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2" name="Délai  7"/>
                  <p:cNvSpPr/>
                  <p:nvPr/>
                </p:nvSpPr>
                <p:spPr>
                  <a:xfrm rot="16200000">
                    <a:off x="4457700" y="3543300"/>
                    <a:ext cx="914400" cy="1143000"/>
                  </a:xfrm>
                  <a:prstGeom prst="flowChartDelay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3" name="Forme en L 192"/>
                  <p:cNvSpPr/>
                  <p:nvPr/>
                </p:nvSpPr>
                <p:spPr>
                  <a:xfrm flipH="1">
                    <a:off x="4343400" y="4572000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4" name="Forme en L 193"/>
                  <p:cNvSpPr/>
                  <p:nvPr/>
                </p:nvSpPr>
                <p:spPr>
                  <a:xfrm flipH="1">
                    <a:off x="4839610" y="4571997"/>
                    <a:ext cx="397335" cy="304800"/>
                  </a:xfrm>
                  <a:prstGeom prst="corner">
                    <a:avLst>
                      <a:gd name="adj1" fmla="val 19507"/>
                      <a:gd name="adj2" fmla="val 7096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Corde 194"/>
                  <p:cNvSpPr/>
                  <p:nvPr/>
                </p:nvSpPr>
                <p:spPr>
                  <a:xfrm>
                    <a:off x="4549155" y="4191000"/>
                    <a:ext cx="330901" cy="152400"/>
                  </a:xfrm>
                  <a:prstGeom prst="chor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6" name="Forme libre 195"/>
                  <p:cNvSpPr/>
                  <p:nvPr/>
                </p:nvSpPr>
                <p:spPr>
                  <a:xfrm rot="901002">
                    <a:off x="4689357" y="3758277"/>
                    <a:ext cx="564469" cy="753458"/>
                  </a:xfrm>
                  <a:custGeom>
                    <a:avLst/>
                    <a:gdLst>
                      <a:gd name="connsiteX0" fmla="*/ 476603 w 564469"/>
                      <a:gd name="connsiteY0" fmla="*/ 0 h 753458"/>
                      <a:gd name="connsiteX1" fmla="*/ 300872 w 564469"/>
                      <a:gd name="connsiteY1" fmla="*/ 327475 h 753458"/>
                      <a:gd name="connsiteX2" fmla="*/ 45264 w 564469"/>
                      <a:gd name="connsiteY2" fmla="*/ 463257 h 753458"/>
                      <a:gd name="connsiteX3" fmla="*/ 29288 w 564469"/>
                      <a:gd name="connsiteY3" fmla="*/ 463257 h 753458"/>
                      <a:gd name="connsiteX4" fmla="*/ 29288 w 564469"/>
                      <a:gd name="connsiteY4" fmla="*/ 463257 h 753458"/>
                      <a:gd name="connsiteX5" fmla="*/ 117154 w 564469"/>
                      <a:gd name="connsiteY5" fmla="*/ 710860 h 753458"/>
                      <a:gd name="connsiteX6" fmla="*/ 141117 w 564469"/>
                      <a:gd name="connsiteY6" fmla="*/ 718847 h 753458"/>
                      <a:gd name="connsiteX7" fmla="*/ 372762 w 564469"/>
                      <a:gd name="connsiteY7" fmla="*/ 615013 h 753458"/>
                      <a:gd name="connsiteX8" fmla="*/ 564469 w 564469"/>
                      <a:gd name="connsiteY8" fmla="*/ 359423 h 7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69" h="753458">
                        <a:moveTo>
                          <a:pt x="476603" y="0"/>
                        </a:moveTo>
                        <a:cubicBezTo>
                          <a:pt x="424682" y="125133"/>
                          <a:pt x="372762" y="250266"/>
                          <a:pt x="300872" y="327475"/>
                        </a:cubicBezTo>
                        <a:cubicBezTo>
                          <a:pt x="228982" y="404684"/>
                          <a:pt x="90528" y="440627"/>
                          <a:pt x="45264" y="463257"/>
                        </a:cubicBezTo>
                        <a:cubicBezTo>
                          <a:pt x="0" y="485887"/>
                          <a:pt x="29288" y="463257"/>
                          <a:pt x="29288" y="463257"/>
                        </a:cubicBezTo>
                        <a:lnTo>
                          <a:pt x="29288" y="463257"/>
                        </a:lnTo>
                        <a:cubicBezTo>
                          <a:pt x="43932" y="504524"/>
                          <a:pt x="98516" y="668262"/>
                          <a:pt x="117154" y="710860"/>
                        </a:cubicBezTo>
                        <a:cubicBezTo>
                          <a:pt x="135792" y="753458"/>
                          <a:pt x="98516" y="734822"/>
                          <a:pt x="141117" y="718847"/>
                        </a:cubicBezTo>
                        <a:cubicBezTo>
                          <a:pt x="183718" y="702872"/>
                          <a:pt x="302203" y="674917"/>
                          <a:pt x="372762" y="615013"/>
                        </a:cubicBezTo>
                        <a:cubicBezTo>
                          <a:pt x="443321" y="555109"/>
                          <a:pt x="564469" y="359423"/>
                          <a:pt x="564469" y="359423"/>
                        </a:cubicBezTo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7" name="Forme libre 196"/>
                  <p:cNvSpPr/>
                  <p:nvPr/>
                </p:nvSpPr>
                <p:spPr>
                  <a:xfrm>
                    <a:off x="4435935" y="2983697"/>
                    <a:ext cx="854691" cy="692224"/>
                  </a:xfrm>
                  <a:custGeom>
                    <a:avLst/>
                    <a:gdLst>
                      <a:gd name="connsiteX0" fmla="*/ 150436 w 854691"/>
                      <a:gd name="connsiteY0" fmla="*/ 603033 h 692224"/>
                      <a:gd name="connsiteX1" fmla="*/ 14644 w 854691"/>
                      <a:gd name="connsiteY1" fmla="*/ 666930 h 692224"/>
                      <a:gd name="connsiteX2" fmla="*/ 62571 w 854691"/>
                      <a:gd name="connsiteY2" fmla="*/ 491212 h 692224"/>
                      <a:gd name="connsiteX3" fmla="*/ 22632 w 854691"/>
                      <a:gd name="connsiteY3" fmla="*/ 347443 h 692224"/>
                      <a:gd name="connsiteX4" fmla="*/ 166412 w 854691"/>
                      <a:gd name="connsiteY4" fmla="*/ 155750 h 692224"/>
                      <a:gd name="connsiteX5" fmla="*/ 334155 w 854691"/>
                      <a:gd name="connsiteY5" fmla="*/ 11981 h 692224"/>
                      <a:gd name="connsiteX6" fmla="*/ 549825 w 854691"/>
                      <a:gd name="connsiteY6" fmla="*/ 83866 h 692224"/>
                      <a:gd name="connsiteX7" fmla="*/ 813421 w 854691"/>
                      <a:gd name="connsiteY7" fmla="*/ 291532 h 692224"/>
                      <a:gd name="connsiteX8" fmla="*/ 797446 w 854691"/>
                      <a:gd name="connsiteY8" fmla="*/ 507187 h 692224"/>
                      <a:gd name="connsiteX9" fmla="*/ 813421 w 854691"/>
                      <a:gd name="connsiteY9" fmla="*/ 674918 h 692224"/>
                      <a:gd name="connsiteX10" fmla="*/ 677629 w 854691"/>
                      <a:gd name="connsiteY10" fmla="*/ 611020 h 69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4691" h="692224">
                        <a:moveTo>
                          <a:pt x="150436" y="603033"/>
                        </a:moveTo>
                        <a:cubicBezTo>
                          <a:pt x="89862" y="644300"/>
                          <a:pt x="29288" y="685567"/>
                          <a:pt x="14644" y="666930"/>
                        </a:cubicBezTo>
                        <a:cubicBezTo>
                          <a:pt x="0" y="648293"/>
                          <a:pt x="61240" y="544460"/>
                          <a:pt x="62571" y="491212"/>
                        </a:cubicBezTo>
                        <a:cubicBezTo>
                          <a:pt x="63902" y="437964"/>
                          <a:pt x="5325" y="403353"/>
                          <a:pt x="22632" y="347443"/>
                        </a:cubicBezTo>
                        <a:cubicBezTo>
                          <a:pt x="39939" y="291533"/>
                          <a:pt x="114492" y="211660"/>
                          <a:pt x="166412" y="155750"/>
                        </a:cubicBezTo>
                        <a:cubicBezTo>
                          <a:pt x="218332" y="99840"/>
                          <a:pt x="270253" y="23962"/>
                          <a:pt x="334155" y="11981"/>
                        </a:cubicBezTo>
                        <a:cubicBezTo>
                          <a:pt x="398057" y="0"/>
                          <a:pt x="469947" y="37274"/>
                          <a:pt x="549825" y="83866"/>
                        </a:cubicBezTo>
                        <a:cubicBezTo>
                          <a:pt x="629703" y="130458"/>
                          <a:pt x="772151" y="220979"/>
                          <a:pt x="813421" y="291532"/>
                        </a:cubicBezTo>
                        <a:cubicBezTo>
                          <a:pt x="854691" y="362085"/>
                          <a:pt x="797446" y="443289"/>
                          <a:pt x="797446" y="507187"/>
                        </a:cubicBezTo>
                        <a:cubicBezTo>
                          <a:pt x="797446" y="571085"/>
                          <a:pt x="833391" y="657613"/>
                          <a:pt x="813421" y="674918"/>
                        </a:cubicBezTo>
                        <a:cubicBezTo>
                          <a:pt x="793452" y="692224"/>
                          <a:pt x="677629" y="611020"/>
                          <a:pt x="677629" y="611020"/>
                        </a:cubicBezTo>
                      </a:path>
                    </a:pathLst>
                  </a:cu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8" name="Connecteur 8"/>
                  <p:cNvSpPr/>
                  <p:nvPr/>
                </p:nvSpPr>
                <p:spPr>
                  <a:xfrm>
                    <a:off x="4549155" y="3164618"/>
                    <a:ext cx="609600" cy="533399"/>
                  </a:xfrm>
                  <a:prstGeom prst="flowChartConnecto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89" name="ZoneTexte 188"/>
                <p:cNvSpPr txBox="1"/>
                <p:nvPr/>
              </p:nvSpPr>
              <p:spPr>
                <a:xfrm>
                  <a:off x="388479" y="3534354"/>
                  <a:ext cx="71753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 smtClean="0"/>
                    <a:t>Famille</a:t>
                  </a:r>
                  <a:endParaRPr lang="fr-FR" sz="1200" b="1" dirty="0"/>
                </a:p>
              </p:txBody>
            </p:sp>
          </p:grpSp>
        </p:grpSp>
        <p:sp>
          <p:nvSpPr>
            <p:cNvPr id="149" name="Rectangle 148"/>
            <p:cNvSpPr/>
            <p:nvPr/>
          </p:nvSpPr>
          <p:spPr>
            <a:xfrm>
              <a:off x="1383229" y="1497528"/>
              <a:ext cx="31290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0" i="0" dirty="0" smtClean="0">
                  <a:latin typeface="Wingdings"/>
                  <a:ea typeface="Wingdings"/>
                  <a:cs typeface="Wingdings"/>
                </a:rPr>
                <a:t></a:t>
              </a:r>
              <a:endParaRPr lang="fr-FR" sz="1100" dirty="0"/>
            </a:p>
          </p:txBody>
        </p:sp>
        <p:sp>
          <p:nvSpPr>
            <p:cNvPr id="154" name="Arc 153"/>
            <p:cNvSpPr/>
            <p:nvPr/>
          </p:nvSpPr>
          <p:spPr>
            <a:xfrm rot="6392688">
              <a:off x="1419265" y="1481503"/>
              <a:ext cx="247101" cy="269991"/>
            </a:xfrm>
            <a:prstGeom prst="arc">
              <a:avLst>
                <a:gd name="adj1" fmla="val 17695846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109549" y="1805202"/>
              <a:ext cx="27011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600" b="0" i="0" dirty="0" smtClean="0">
                  <a:latin typeface="Wingdings"/>
                  <a:ea typeface="Wingdings"/>
                  <a:cs typeface="Wingdings"/>
                </a:rPr>
                <a:t></a:t>
              </a:r>
              <a:endParaRPr lang="fr-FR" sz="600" dirty="0"/>
            </a:p>
          </p:txBody>
        </p:sp>
        <p:sp>
          <p:nvSpPr>
            <p:cNvPr id="170" name="Arc 169"/>
            <p:cNvSpPr/>
            <p:nvPr/>
          </p:nvSpPr>
          <p:spPr>
            <a:xfrm rot="6392688">
              <a:off x="1151181" y="1835204"/>
              <a:ext cx="172707" cy="199713"/>
            </a:xfrm>
            <a:prstGeom prst="arc">
              <a:avLst>
                <a:gd name="adj1" fmla="val 17695846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</a:t>
            </a:r>
            <a:r>
              <a:rPr lang="fr-FR" sz="4000" b="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obesite</a:t>
            </a: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: «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 </a:t>
            </a:r>
            <a:r>
              <a:rPr lang="fr-FR" sz="4000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telemedecine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 </a:t>
            </a: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78526BE3-6C9B-460D-83B8-DD63B2A1EF4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Image 6"/>
          <p:cNvPicPr/>
          <p:nvPr/>
        </p:nvPicPr>
        <p:blipFill>
          <a:blip r:embed="rId3"/>
          <a:stretch/>
        </p:blipFill>
        <p:spPr>
          <a:xfrm>
            <a:off x="288000" y="2209680"/>
            <a:ext cx="15712920" cy="1947960"/>
          </a:xfrm>
          <a:prstGeom prst="rect">
            <a:avLst/>
          </a:prstGeom>
          <a:ln>
            <a:noFill/>
          </a:ln>
        </p:spPr>
      </p:pic>
      <p:sp>
        <p:nvSpPr>
          <p:cNvPr id="68" name="CustomShape 8"/>
          <p:cNvSpPr/>
          <p:nvPr/>
        </p:nvSpPr>
        <p:spPr>
          <a:xfrm>
            <a:off x="4851400" y="8301600"/>
            <a:ext cx="77518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Télémédecine : enjeux et pratiques,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i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</a:rPr>
              <a:t>Simon, P. Editions Le Coudrier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165600" y="5506254"/>
            <a:ext cx="238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 smtClean="0">
                <a:solidFill>
                  <a:srgbClr val="2358A6"/>
                </a:solidFill>
              </a:rPr>
              <a:t>Télé-expertise</a:t>
            </a:r>
            <a:endParaRPr lang="fr-FR" sz="2500" dirty="0">
              <a:solidFill>
                <a:srgbClr val="2358A6"/>
              </a:solidFill>
            </a:endParaRPr>
          </a:p>
        </p:txBody>
      </p:sp>
      <p:sp>
        <p:nvSpPr>
          <p:cNvPr id="71" name="Bulle rectangulaire à coins arrondis 70"/>
          <p:cNvSpPr/>
          <p:nvPr/>
        </p:nvSpPr>
        <p:spPr>
          <a:xfrm rot="10800000">
            <a:off x="4165600" y="5506254"/>
            <a:ext cx="2382800" cy="629454"/>
          </a:xfrm>
          <a:prstGeom prst="wedgeRoundRectCallout">
            <a:avLst>
              <a:gd name="adj1" fmla="val -22700"/>
              <a:gd name="adj2" fmla="val 254844"/>
              <a:gd name="adj3" fmla="val 16667"/>
            </a:avLst>
          </a:prstGeom>
          <a:noFill/>
          <a:ln>
            <a:solidFill>
              <a:srgbClr val="2358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442200" y="5488007"/>
            <a:ext cx="251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2358A6"/>
                </a:solidFill>
              </a:rPr>
              <a:t>Téléconsultation</a:t>
            </a:r>
            <a:endParaRPr lang="fr-FR" sz="2500" dirty="0">
              <a:solidFill>
                <a:srgbClr val="2358A6"/>
              </a:solidFill>
            </a:endParaRPr>
          </a:p>
        </p:txBody>
      </p:sp>
      <p:sp>
        <p:nvSpPr>
          <p:cNvPr id="11" name="Bulle rectangulaire à coins arrondis 10"/>
          <p:cNvSpPr/>
          <p:nvPr/>
        </p:nvSpPr>
        <p:spPr>
          <a:xfrm rot="10800000">
            <a:off x="7442200" y="5488007"/>
            <a:ext cx="2514600" cy="647701"/>
          </a:xfrm>
          <a:prstGeom prst="wedgeRoundRectCallout">
            <a:avLst>
              <a:gd name="adj1" fmla="val -21738"/>
              <a:gd name="adj2" fmla="val 264181"/>
              <a:gd name="adj3" fmla="val 16667"/>
            </a:avLst>
          </a:prstGeom>
          <a:noFill/>
          <a:ln>
            <a:solidFill>
              <a:srgbClr val="2358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19000" y="5488008"/>
            <a:ext cx="257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2358A6"/>
                </a:solidFill>
              </a:rPr>
              <a:t>Télésurveillance</a:t>
            </a:r>
            <a:endParaRPr lang="fr-FR" sz="2500" dirty="0">
              <a:solidFill>
                <a:srgbClr val="2358A6"/>
              </a:solidFill>
            </a:endParaRPr>
          </a:p>
        </p:txBody>
      </p:sp>
      <p:sp>
        <p:nvSpPr>
          <p:cNvPr id="13" name="Bulle rectangulaire à coins arrondis 12"/>
          <p:cNvSpPr/>
          <p:nvPr/>
        </p:nvSpPr>
        <p:spPr>
          <a:xfrm rot="10800000">
            <a:off x="519000" y="5488008"/>
            <a:ext cx="2427400" cy="647700"/>
          </a:xfrm>
          <a:prstGeom prst="wedgeRoundRectCallout">
            <a:avLst>
              <a:gd name="adj1" fmla="val -22700"/>
              <a:gd name="adj2" fmla="val 254844"/>
              <a:gd name="adj3" fmla="val 16667"/>
            </a:avLst>
          </a:prstGeom>
          <a:noFill/>
          <a:ln>
            <a:solidFill>
              <a:srgbClr val="2358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358A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536400" y="5506255"/>
            <a:ext cx="238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 smtClean="0">
                <a:solidFill>
                  <a:srgbClr val="2358A6"/>
                </a:solidFill>
              </a:rPr>
              <a:t>Télédiététique</a:t>
            </a:r>
            <a:endParaRPr lang="fr-FR" sz="2500" dirty="0">
              <a:solidFill>
                <a:srgbClr val="2358A6"/>
              </a:solidFill>
            </a:endParaRPr>
          </a:p>
        </p:txBody>
      </p:sp>
      <p:sp>
        <p:nvSpPr>
          <p:cNvPr id="15" name="Bulle rectangulaire à coins arrondis 14"/>
          <p:cNvSpPr/>
          <p:nvPr/>
        </p:nvSpPr>
        <p:spPr>
          <a:xfrm rot="10800000">
            <a:off x="11536400" y="5506255"/>
            <a:ext cx="2133600" cy="647700"/>
          </a:xfrm>
          <a:prstGeom prst="wedgeRoundRectCallout">
            <a:avLst>
              <a:gd name="adj1" fmla="val -22700"/>
              <a:gd name="adj2" fmla="val 254844"/>
              <a:gd name="adj3" fmla="val 16667"/>
            </a:avLst>
          </a:prstGeom>
          <a:noFill/>
          <a:ln>
            <a:solidFill>
              <a:srgbClr val="2358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« telemedecine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1" name="Image 91"/>
          <p:cNvPicPr/>
          <p:nvPr/>
        </p:nvPicPr>
        <p:blipFill>
          <a:blip r:embed="rId3"/>
          <a:stretch/>
        </p:blipFill>
        <p:spPr>
          <a:xfrm>
            <a:off x="1587240" y="2666880"/>
            <a:ext cx="11492280" cy="4494240"/>
          </a:xfrm>
          <a:prstGeom prst="rect">
            <a:avLst/>
          </a:prstGeom>
          <a:ln>
            <a:noFill/>
          </a:ln>
        </p:spPr>
      </p:pic>
      <p:sp>
        <p:nvSpPr>
          <p:cNvPr id="252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70755585-FCBF-4D83-94C6-12385183A051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Espace réservé du contenu 4"/>
          <p:cNvPicPr/>
          <p:nvPr/>
        </p:nvPicPr>
        <p:blipFill>
          <a:blip r:embed="rId4"/>
          <a:srcRect l="1342" t="38020" r="2372" b="42559"/>
          <a:stretch/>
        </p:blipFill>
        <p:spPr>
          <a:xfrm>
            <a:off x="1955880" y="3789360"/>
            <a:ext cx="10590480" cy="1314720"/>
          </a:xfrm>
          <a:prstGeom prst="rect">
            <a:avLst/>
          </a:prstGeom>
          <a:ln>
            <a:noFill/>
          </a:ln>
        </p:spPr>
      </p:pic>
      <p:sp>
        <p:nvSpPr>
          <p:cNvPr id="8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l’obesite : résultats a 4 ans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3" name="Image 91"/>
          <p:cNvPicPr/>
          <p:nvPr/>
        </p:nvPicPr>
        <p:blipFill>
          <a:blip r:embed="rId3"/>
          <a:stretch/>
        </p:blipFill>
        <p:spPr>
          <a:xfrm>
            <a:off x="1707480" y="1800000"/>
            <a:ext cx="12476160" cy="647964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3D006097-9E5F-4186-BB33-34E936A51211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Image 8"/>
          <p:cNvPicPr/>
          <p:nvPr/>
        </p:nvPicPr>
        <p:blipFill>
          <a:blip r:embed="rId4"/>
          <a:stretch/>
        </p:blipFill>
        <p:spPr>
          <a:xfrm>
            <a:off x="2664000" y="2019600"/>
            <a:ext cx="10393560" cy="5684040"/>
          </a:xfrm>
          <a:prstGeom prst="rect">
            <a:avLst/>
          </a:prstGeom>
          <a:ln>
            <a:noFill/>
          </a:ln>
        </p:spPr>
      </p:pic>
      <p:sp>
        <p:nvSpPr>
          <p:cNvPr id="8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28800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Chirurgie de l’</a:t>
            </a:r>
            <a:r>
              <a:rPr lang="fr-FR" sz="4000" b="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obesite</a:t>
            </a: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: </a:t>
            </a:r>
            <a:r>
              <a:rPr lang="fr-FR" sz="40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résultats a 4 ans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7" name="Image 91"/>
          <p:cNvPicPr/>
          <p:nvPr/>
        </p:nvPicPr>
        <p:blipFill>
          <a:blip r:embed="rId3"/>
          <a:stretch/>
        </p:blipFill>
        <p:spPr>
          <a:xfrm>
            <a:off x="1585800" y="1905000"/>
            <a:ext cx="13333680" cy="682872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347273BA-E1C8-4E2A-8324-23EA5507673B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3479760" y="2362320"/>
            <a:ext cx="9257040" cy="48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920</a:t>
            </a: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patients (661 opérés</a:t>
            </a:r>
            <a:r>
              <a:rPr lang="fr-FR" sz="36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19 patients (</a:t>
            </a: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2%</a:t>
            </a: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 : pas de possibilité </a:t>
            </a:r>
            <a:r>
              <a:rPr lang="fr-FR" sz="36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@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234 patients (</a:t>
            </a: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25,8%</a:t>
            </a: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 « en décrochage »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7480" lvl="2" indent="-341640">
              <a:lnSpc>
                <a:spcPct val="95000"/>
              </a:lnSpc>
              <a:buClr>
                <a:srgbClr val="336699"/>
              </a:buClr>
              <a:buFont typeface="StarSymbol"/>
              <a:buChar char="-"/>
            </a:pPr>
            <a:r>
              <a:rPr lang="fr-FR" sz="32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Un an : 15,7%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7480" lvl="2" indent="-341640">
              <a:lnSpc>
                <a:spcPct val="95000"/>
              </a:lnSpc>
              <a:buClr>
                <a:srgbClr val="336699"/>
              </a:buClr>
              <a:buFont typeface="StarSymbol"/>
              <a:buChar char="-"/>
            </a:pPr>
            <a:r>
              <a:rPr lang="fr-FR" sz="32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Deux ans : 29,3%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7480" lvl="2" indent="-341640">
              <a:lnSpc>
                <a:spcPct val="95000"/>
              </a:lnSpc>
              <a:buClr>
                <a:srgbClr val="336699"/>
              </a:buClr>
              <a:buFont typeface="StarSymbol"/>
              <a:buChar char="-"/>
            </a:pPr>
            <a:r>
              <a:rPr lang="fr-FR" sz="32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Trois ans : 44,9%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7480" lvl="2" indent="-341640">
              <a:lnSpc>
                <a:spcPct val="95000"/>
              </a:lnSpc>
              <a:buClr>
                <a:srgbClr val="336699"/>
              </a:buClr>
              <a:buFont typeface="StarSymbol"/>
              <a:buChar char="-"/>
            </a:pPr>
            <a:r>
              <a:rPr lang="fr-FR" sz="32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Quatre ans : 49,6</a:t>
            </a:r>
            <a:r>
              <a:rPr lang="fr-FR" sz="32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%</a:t>
            </a:r>
          </a:p>
          <a:p>
            <a:pPr marL="1257480" lvl="2" indent="-341640">
              <a:lnSpc>
                <a:spcPct val="95000"/>
              </a:lnSpc>
              <a:buClr>
                <a:srgbClr val="336699"/>
              </a:buClr>
              <a:buFont typeface="StarSymbol"/>
              <a:buChar char="-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Taux de perdus de vue à 4 ans : </a:t>
            </a: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17 %</a:t>
            </a:r>
            <a:endParaRPr lang="fr-FR" sz="1800" b="1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288000" y="329040"/>
            <a:ext cx="117583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" name="Image 91"/>
          <p:cNvPicPr/>
          <p:nvPr/>
        </p:nvPicPr>
        <p:blipFill>
          <a:blip r:embed="rId3"/>
          <a:stretch/>
        </p:blipFill>
        <p:spPr>
          <a:xfrm>
            <a:off x="1193800" y="2234880"/>
            <a:ext cx="14543640" cy="6066720"/>
          </a:xfrm>
          <a:prstGeom prst="rect">
            <a:avLst/>
          </a:prstGeom>
          <a:ln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83ADACC2-68A8-4B0A-A6D7-F26004FC38B2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2016000" y="2590920"/>
            <a:ext cx="1312092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Meilleurs résultats de la 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chirurgie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Moins de rechute (obésité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Prise en charge globale du 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patients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3600" b="1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  <a:ea typeface="ヒラギノ角ゴ Pro W3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r>
              <a:rPr lang="fr-FR" sz="3600" b="1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  <a:sym typeface="Wingdings"/>
              </a:rPr>
              <a:t></a:t>
            </a:r>
            <a:r>
              <a:rPr lang="fr-FR" sz="3600" b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  <a:sym typeface="Wingdings"/>
              </a:rPr>
              <a:t> 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model </a:t>
            </a: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applicable à d’autres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maladies </a:t>
            </a: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chroniques 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140544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surveillance : 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avantages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1585800" y="8301600"/>
            <a:ext cx="110174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patients après chirurgie bariatrique : </a:t>
            </a:r>
            <a:r>
              <a:rPr lang="fr-FR" sz="2200" b="1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ésultats de la solution« </a:t>
            </a:r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ebaros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0" i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Lechaux, Corentin Dufay, Marc Daurat. (article en cours de soumission)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Image 12" descr="e de mheal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0" y="28575"/>
            <a:ext cx="12827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288000" y="329040"/>
            <a:ext cx="117583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83ADACC2-68A8-4B0A-A6D7-F26004FC38B2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442620" y="2234880"/>
            <a:ext cx="11370760" cy="4623120"/>
            <a:chOff x="1405440" y="2234880"/>
            <a:chExt cx="11370760" cy="4623120"/>
          </a:xfrm>
        </p:grpSpPr>
        <p:pic>
          <p:nvPicPr>
            <p:cNvPr id="276" name="Image 91"/>
            <p:cNvPicPr/>
            <p:nvPr/>
          </p:nvPicPr>
          <p:blipFill>
            <a:blip r:embed="rId3"/>
            <a:stretch/>
          </p:blipFill>
          <p:spPr>
            <a:xfrm>
              <a:off x="1405440" y="2234880"/>
              <a:ext cx="11370760" cy="4623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8" name="CustomShape 4"/>
            <p:cNvSpPr/>
            <p:nvPr/>
          </p:nvSpPr>
          <p:spPr>
            <a:xfrm>
              <a:off x="2016000" y="2590920"/>
              <a:ext cx="10226800" cy="3809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43080" indent="-341640">
                <a:lnSpc>
                  <a:spcPct val="95000"/>
                </a:lnSpc>
                <a:buClr>
                  <a:srgbClr val="336699"/>
                </a:buClr>
                <a:buFont typeface="Wingdings" charset="2"/>
                <a:buChar char=""/>
              </a:pPr>
              <a:r>
                <a:rPr lang="fr-FR" sz="3600" b="1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R</a:t>
              </a:r>
              <a:r>
                <a:rPr lang="fr-FR" sz="3600" b="1" strike="noStrike" spc="-1" dirty="0" err="1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elation</a:t>
              </a:r>
              <a:r>
                <a:rPr lang="fr-FR" sz="3600" b="1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 </a:t>
              </a:r>
              <a:r>
                <a:rPr lang="fr-FR" sz="3600" b="1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médecin </a:t>
              </a:r>
              <a:r>
                <a:rPr lang="fr-FR" sz="3600" b="1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patient </a:t>
              </a:r>
              <a:r>
                <a:rPr lang="fr-FR" sz="3600" b="1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…?</a:t>
              </a:r>
              <a:endPara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endParaRPr>
            </a:p>
            <a:p>
              <a:pPr marL="343080" indent="-341640">
                <a:lnSpc>
                  <a:spcPct val="95000"/>
                </a:lnSpc>
                <a:buClr>
                  <a:srgbClr val="336699"/>
                </a:buClr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marL="343080" indent="-341640">
                <a:lnSpc>
                  <a:spcPct val="95000"/>
                </a:lnSpc>
                <a:buClr>
                  <a:srgbClr val="336699"/>
                </a:buClr>
                <a:buFont typeface="Wingdings" charset="2"/>
                <a:buChar char=""/>
              </a:pPr>
              <a:r>
                <a:rPr lang="fr-FR" sz="3600" b="1" strike="noStrike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Robotique = déshumanisation des soins</a:t>
              </a:r>
            </a:p>
            <a:p>
              <a:pPr marL="343080" indent="-341640">
                <a:lnSpc>
                  <a:spcPct val="95000"/>
                </a:lnSpc>
                <a:buClr>
                  <a:srgbClr val="336699"/>
                </a:buClr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marL="343080" indent="-341640">
                <a:lnSpc>
                  <a:spcPct val="95000"/>
                </a:lnSpc>
                <a:buClr>
                  <a:srgbClr val="336699"/>
                </a:buClr>
                <a:buFont typeface="Wingdings" charset="2"/>
                <a:buChar char=""/>
              </a:pPr>
              <a:r>
                <a:rPr lang="fr-FR" sz="3600" b="1" spc="-1" dirty="0" smtClean="0">
                  <a:solidFill>
                    <a:srgbClr val="2358A6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ヒラギノ角ゴ Pro W3"/>
                </a:rPr>
                <a:t>Limitation du contact humain</a:t>
              </a:r>
            </a:p>
            <a:p>
              <a:pPr marL="343080" indent="-341640">
                <a:lnSpc>
                  <a:spcPct val="95000"/>
                </a:lnSpc>
                <a:buClr>
                  <a:srgbClr val="336699"/>
                </a:buClr>
                <a:buFont typeface="Wingdings" charset="2"/>
                <a:buChar char=""/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95000"/>
                </a:lnSpc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marL="343080" indent="-341640">
                <a:lnSpc>
                  <a:spcPct val="95000"/>
                </a:lnSpc>
              </a:pPr>
              <a:endParaRPr lang="fr-FR" sz="1800" b="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marL="343080" indent="-341640">
                <a:lnSpc>
                  <a:spcPct val="95000"/>
                </a:lnSpc>
              </a:pPr>
              <a:endParaRPr lang="fr-FR" sz="1800" b="0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279" name="CustomShape 5"/>
          <p:cNvSpPr/>
          <p:nvPr/>
        </p:nvSpPr>
        <p:spPr>
          <a:xfrm>
            <a:off x="140544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surveillance :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</a:t>
            </a:r>
            <a:r>
              <a:rPr lang="fr-FR" sz="40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inconvénients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3980600" y="8301600"/>
            <a:ext cx="829480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Barométre</a:t>
            </a:r>
            <a:r>
              <a:rPr lang="fr-FR" sz="22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santé 360°. Sondage ODOXA. </a:t>
            </a:r>
            <a:r>
              <a:rPr lang="fr-FR" sz="2200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Présenté à PARIS le 30 janvier 2018. TIC santé. 1 509 personnes et 434 médecins.</a:t>
            </a:r>
            <a:endParaRPr lang="fr-FR" sz="180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Image 12" descr="e de mheal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0" y="28575"/>
            <a:ext cx="12827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288000" y="329040"/>
            <a:ext cx="117583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Image 91"/>
          <p:cNvPicPr/>
          <p:nvPr/>
        </p:nvPicPr>
        <p:blipFill>
          <a:blip r:embed="rId3"/>
          <a:stretch/>
        </p:blipFill>
        <p:spPr>
          <a:xfrm>
            <a:off x="2006640" y="2376000"/>
            <a:ext cx="12293560" cy="5742360"/>
          </a:xfrm>
          <a:prstGeom prst="rect">
            <a:avLst/>
          </a:prstGeom>
          <a:ln>
            <a:noFill/>
          </a:ln>
        </p:spPr>
      </p:pic>
      <p:sp>
        <p:nvSpPr>
          <p:cNvPr id="284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D7479F35-9D7E-408E-A5F5-A3202E24A5E6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29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2289600" y="2592000"/>
            <a:ext cx="13478040" cy="502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TRAVAIL d’EQUIPE (communication +++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)</a:t>
            </a: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3600" b="1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  <a:ea typeface="ヒラギノ角ゴ Pro W3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EVOLUTION  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	- Le patient devient sont propre médecin</a:t>
            </a: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lang="fr-FR" sz="3600" b="1" strike="noStrike" spc="-1" dirty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		- Le patient organise son réseau de </a:t>
            </a: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soins</a:t>
            </a:r>
          </a:p>
          <a:p>
            <a:pPr>
              <a:lnSpc>
                <a:spcPct val="95000"/>
              </a:lnSpc>
            </a:pP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  <a:buClr>
                <a:srgbClr val="336699"/>
              </a:buClr>
              <a:buFont typeface="Wingdings" charset="2"/>
              <a:buChar char=""/>
            </a:pPr>
            <a:r>
              <a:rPr lang="fr-FR" sz="3600" b="1" strike="noStrike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PERSPECTIVES… </a:t>
            </a:r>
            <a:r>
              <a:rPr lang="fr-FR" sz="3600" b="1" strike="noStrike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télémonitoring</a:t>
            </a:r>
            <a:r>
              <a:rPr lang="fr-FR" sz="3600" b="1" spc="-1" dirty="0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, </a:t>
            </a:r>
            <a:r>
              <a:rPr lang="fr-FR" sz="3600" b="1" spc="-1" dirty="0" err="1" smtClean="0">
                <a:solidFill>
                  <a:srgbClr val="2358A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téléprévention</a:t>
            </a:r>
            <a:endParaRPr lang="fr-FR" sz="1800" b="0" strike="noStrike" spc="-1" dirty="0" smtClean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5000"/>
              </a:lnSpc>
            </a:pPr>
            <a:endParaRPr lang="fr-FR" sz="1800" b="0" strike="noStrike" spc="-1" dirty="0">
              <a:solidFill>
                <a:srgbClr val="2358A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1405440" y="329040"/>
            <a:ext cx="1393452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 surveillance : conclusion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Image 8" descr="e de mheal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0" y="28575"/>
            <a:ext cx="12827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E surveillance : de quoi parle-t-on ?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Image 91"/>
          <p:cNvPicPr/>
          <p:nvPr/>
        </p:nvPicPr>
        <p:blipFill>
          <a:blip r:embed="rId3"/>
          <a:stretch/>
        </p:blipFill>
        <p:spPr>
          <a:xfrm>
            <a:off x="1041480" y="2051640"/>
            <a:ext cx="14705280" cy="606672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1224000" y="2514600"/>
            <a:ext cx="14293800" cy="413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Des comportements en constante transformation avec le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numérique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</a:pPr>
            <a:endParaRPr lang="fr-F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Le numérique appliqué au domaine de la santé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>
              <a:lnSpc>
                <a:spcPct val="80000"/>
              </a:lnSpc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86040" lvl="8" indent="-513000">
              <a:lnSpc>
                <a:spcPct val="80000"/>
              </a:lnSpc>
              <a:buBlip>
                <a:blip r:embed="rId4"/>
              </a:buBlip>
            </a:pPr>
            <a:r>
              <a:rPr lang="fr-FR" sz="28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2800" b="1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Fluidification </a:t>
            </a:r>
            <a:r>
              <a:rPr lang="fr-FR" sz="28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des parcours de soins</a:t>
            </a:r>
            <a:endParaRPr lang="fr-F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>
              <a:lnSpc>
                <a:spcPct val="80000"/>
              </a:lnSpc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86040" lvl="8" indent="-513000">
              <a:lnSpc>
                <a:spcPct val="80000"/>
              </a:lnSpc>
              <a:buBlip>
                <a:blip r:embed="rId4"/>
              </a:buBlip>
            </a:pPr>
            <a:r>
              <a:rPr lang="fr-FR" sz="28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28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Implication </a:t>
            </a:r>
            <a:r>
              <a:rPr lang="fr-FR" sz="28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active du patient dans la gestion de sa santé</a:t>
            </a: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>
              <a:lnSpc>
                <a:spcPct val="80000"/>
              </a:lnSpc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86040" lvl="8" indent="-513000">
              <a:lnSpc>
                <a:spcPct val="80000"/>
              </a:lnSpc>
              <a:buBlip>
                <a:blip r:embed="rId4"/>
              </a:buBlip>
            </a:pPr>
            <a:r>
              <a:rPr lang="fr-FR" sz="28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Meilleure </a:t>
            </a:r>
            <a:r>
              <a:rPr lang="fr-FR" sz="28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connexion</a:t>
            </a:r>
            <a:r>
              <a:rPr lang="fr-FR" sz="28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entre les </a:t>
            </a:r>
            <a:r>
              <a:rPr lang="fr-FR" sz="28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acteurs</a:t>
            </a:r>
            <a:endParaRPr lang="fr-FR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86040" lvl="3" indent="-513000">
              <a:lnSpc>
                <a:spcPct val="80000"/>
              </a:lnSpc>
            </a:pPr>
            <a:endParaRPr lang="fr-FR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000"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000"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CF1979AD-B83B-4207-88D9-89671DAAF016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6"/>
          <p:cNvPicPr/>
          <p:nvPr/>
        </p:nvPicPr>
        <p:blipFill>
          <a:blip r:embed="rId2"/>
          <a:srcRect l="17556" r="14564"/>
          <a:stretch/>
        </p:blipFill>
        <p:spPr>
          <a:xfrm>
            <a:off x="0" y="0"/>
            <a:ext cx="16254720" cy="91425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7424360" y="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4280040" y="369360"/>
            <a:ext cx="769464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Digital society forum (19 décembre 2017)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est on prêt? ……oui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3BBC7001-0390-47B2-ACD5-1E5C92FEEE90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4317840" y="8400960"/>
            <a:ext cx="9523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Sondage Orange BVA – Décembre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age 7"/>
          <p:cNvPicPr/>
          <p:nvPr/>
        </p:nvPicPr>
        <p:blipFill>
          <a:blip r:embed="rId3"/>
          <a:stretch/>
        </p:blipFill>
        <p:spPr>
          <a:xfrm>
            <a:off x="2893680" y="1660320"/>
            <a:ext cx="11938680" cy="6736680"/>
          </a:xfrm>
          <a:prstGeom prst="rect">
            <a:avLst/>
          </a:prstGeom>
          <a:ln>
            <a:noFill/>
          </a:ln>
        </p:spPr>
      </p:pic>
      <p:sp>
        <p:nvSpPr>
          <p:cNvPr id="59" name="CustomShape 5"/>
          <p:cNvSpPr/>
          <p:nvPr/>
        </p:nvSpPr>
        <p:spPr>
          <a:xfrm>
            <a:off x="5865480" y="6705720"/>
            <a:ext cx="2970360" cy="1693800"/>
          </a:xfrm>
          <a:prstGeom prst="rect">
            <a:avLst/>
          </a:prstGeom>
          <a:solidFill>
            <a:srgbClr val="FFD7B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5865480" y="7162920"/>
            <a:ext cx="48754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76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7"/>
          <p:cNvSpPr/>
          <p:nvPr/>
        </p:nvSpPr>
        <p:spPr>
          <a:xfrm>
            <a:off x="6932160" y="6705720"/>
            <a:ext cx="190368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personnes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consultent fréquemment des sites spécialisés en santé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8"/>
          <p:cNvSpPr/>
          <p:nvPr/>
        </p:nvSpPr>
        <p:spPr>
          <a:xfrm>
            <a:off x="2893680" y="5029200"/>
            <a:ext cx="5942160" cy="1675080"/>
          </a:xfrm>
          <a:prstGeom prst="rect">
            <a:avLst/>
          </a:prstGeom>
          <a:solidFill>
            <a:srgbClr val="FF610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9"/>
          <p:cNvSpPr/>
          <p:nvPr/>
        </p:nvSpPr>
        <p:spPr>
          <a:xfrm>
            <a:off x="3098880" y="5384520"/>
            <a:ext cx="502776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informations santé trouvées sur internet sont jugées utiles et sont peu remises en cause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opinion positive…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D6EA3D8E-9987-464D-BD63-3799E732F3B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4317840" y="8400960"/>
            <a:ext cx="9523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Sondage Orange BVA – Décembre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age 9"/>
          <p:cNvPicPr/>
          <p:nvPr/>
        </p:nvPicPr>
        <p:blipFill>
          <a:blip r:embed="rId3"/>
          <a:stretch/>
        </p:blipFill>
        <p:spPr>
          <a:xfrm>
            <a:off x="1440360" y="1662840"/>
            <a:ext cx="14569200" cy="63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une contradiction…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4A125AA1-D8F8-4C38-8F4E-43BC2A14B09D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4317840" y="8400960"/>
            <a:ext cx="9523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Sondage Orange BVA – Décembre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Image 7"/>
          <p:cNvPicPr/>
          <p:nvPr/>
        </p:nvPicPr>
        <p:blipFill>
          <a:blip r:embed="rId3"/>
          <a:stretch/>
        </p:blipFill>
        <p:spPr>
          <a:xfrm>
            <a:off x="1587240" y="1658880"/>
            <a:ext cx="13041000" cy="5807160"/>
          </a:xfrm>
          <a:prstGeom prst="rect">
            <a:avLst/>
          </a:prstGeom>
          <a:ln>
            <a:noFill/>
          </a:ln>
        </p:spPr>
      </p:pic>
      <p:sp>
        <p:nvSpPr>
          <p:cNvPr id="76" name="CustomShape 5"/>
          <p:cNvSpPr/>
          <p:nvPr/>
        </p:nvSpPr>
        <p:spPr>
          <a:xfrm>
            <a:off x="8051760" y="1658880"/>
            <a:ext cx="6576480" cy="3673440"/>
          </a:xfrm>
          <a:prstGeom prst="rect">
            <a:avLst/>
          </a:prstGeom>
          <a:solidFill>
            <a:srgbClr val="FFD0F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6"/>
          <p:cNvSpPr/>
          <p:nvPr/>
        </p:nvSpPr>
        <p:spPr>
          <a:xfrm>
            <a:off x="8051760" y="2387880"/>
            <a:ext cx="2665440" cy="22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34</a:t>
            </a: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%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sur 10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7"/>
          <p:cNvSpPr/>
          <p:nvPr/>
        </p:nvSpPr>
        <p:spPr>
          <a:xfrm>
            <a:off x="10718640" y="2572560"/>
            <a:ext cx="365616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possèdent un objet de santé connecté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favorables à la téléconsultation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8"/>
          <p:cNvSpPr/>
          <p:nvPr/>
        </p:nvSpPr>
        <p:spPr>
          <a:xfrm>
            <a:off x="1587240" y="2057400"/>
            <a:ext cx="1586160" cy="513720"/>
          </a:xfrm>
          <a:prstGeom prst="rect">
            <a:avLst/>
          </a:prstGeom>
          <a:solidFill>
            <a:srgbClr val="CFCAB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9"/>
          <p:cNvSpPr/>
          <p:nvPr/>
        </p:nvSpPr>
        <p:spPr>
          <a:xfrm>
            <a:off x="3174840" y="2057400"/>
            <a:ext cx="1370160" cy="513720"/>
          </a:xfrm>
          <a:prstGeom prst="rect">
            <a:avLst/>
          </a:prstGeom>
          <a:solidFill>
            <a:srgbClr val="875C4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10"/>
          <p:cNvPicPr/>
          <p:nvPr/>
        </p:nvPicPr>
        <p:blipFill>
          <a:blip r:embed="rId2"/>
          <a:stretch/>
        </p:blipFill>
        <p:spPr>
          <a:xfrm>
            <a:off x="0" y="-58320"/>
            <a:ext cx="16305120" cy="17197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88000" y="329040"/>
            <a:ext cx="14544000" cy="7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>
              <a:lnSpc>
                <a:spcPct val="10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Gotham Book"/>
              </a:rPr>
              <a:t>SUIVI POST OPERATOIRE 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Line 2"/>
          <p:cNvSpPr/>
          <p:nvPr/>
        </p:nvSpPr>
        <p:spPr>
          <a:xfrm>
            <a:off x="0" y="8400960"/>
            <a:ext cx="16255800" cy="360"/>
          </a:xfrm>
          <a:prstGeom prst="line">
            <a:avLst/>
          </a:prstGeom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Image 91"/>
          <p:cNvPicPr/>
          <p:nvPr/>
        </p:nvPicPr>
        <p:blipFill>
          <a:blip r:embed="rId3"/>
          <a:stretch/>
        </p:blipFill>
        <p:spPr>
          <a:xfrm>
            <a:off x="1152000" y="2051640"/>
            <a:ext cx="14904000" cy="606672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2088000" y="2342520"/>
            <a:ext cx="13752000" cy="489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Ne se substitue pas au suivi « 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classique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Complément de suivi « a niveau de 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sécurité identique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Apporte un </a:t>
            </a:r>
            <a:r>
              <a:rPr lang="fr-FR" sz="3500" b="1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lien</a:t>
            </a:r>
            <a:r>
              <a:rPr lang="fr-FR" sz="3500" b="1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1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digital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</a:t>
            </a:r>
            <a:r>
              <a:rPr lang="fr-FR" sz="3500" b="0" strike="noStrike" spc="-1" dirty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entre les soignants et le </a:t>
            </a: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patient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3500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3500" b="0" strike="noStrike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r>
              <a:rPr lang="fr-FR" sz="3500" b="0" strike="noStrike" spc="-1" dirty="0" smtClean="0">
                <a:solidFill>
                  <a:srgbClr val="024C9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Gotham Book"/>
              </a:rPr>
              <a:t> nécessite un fléchage précis du parcours en cas de complication</a:t>
            </a: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3500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3500" b="0" strike="noStrike" spc="-1" dirty="0" smtClean="0">
              <a:solidFill>
                <a:srgbClr val="024C90"/>
              </a:solidFill>
              <a:uFill>
                <a:solidFill>
                  <a:srgbClr val="FFFFFF"/>
                </a:solidFill>
              </a:uFill>
              <a:latin typeface="Avenir Light"/>
              <a:ea typeface="Gotham Book"/>
            </a:endParaRPr>
          </a:p>
          <a:p>
            <a:pPr marL="216000" indent="-214920">
              <a:lnSpc>
                <a:spcPct val="80000"/>
              </a:lnSpc>
              <a:buClr>
                <a:srgbClr val="024C9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0" y="8475120"/>
            <a:ext cx="158580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80" tIns="72720" rIns="145080" bIns="72720"/>
          <a:lstStyle/>
          <a:p>
            <a:pPr algn="ctr">
              <a:lnSpc>
                <a:spcPct val="100000"/>
              </a:lnSpc>
            </a:pPr>
            <a:fld id="{DD95B244-B2F4-48AB-88B5-33AC160A4723}" type="slidenum">
              <a:rPr lang="fr-FR" sz="2000" b="0" strike="noStrike" cap="all" spc="-1">
                <a:solidFill>
                  <a:srgbClr val="00ACD9"/>
                </a:solidFill>
                <a:uFill>
                  <a:solidFill>
                    <a:srgbClr val="FFFFFF"/>
                  </a:solidFill>
                </a:uFill>
                <a:latin typeface="Gotham Book"/>
                <a:ea typeface="Gotham Book"/>
              </a:rPr>
              <a:pPr algn="ctr">
                <a:lnSpc>
                  <a:spcPct val="100000"/>
                </a:lnSpc>
              </a:pPr>
              <a:t>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8400" y="8136430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2358A6"/>
                </a:solidFill>
              </a:rPr>
              <a:t>Décision n°2013.0028/DC/SEAP du 27 mars 2013 du collège de la HAS </a:t>
            </a:r>
          </a:p>
          <a:p>
            <a:r>
              <a:rPr lang="fr-FR" dirty="0" smtClean="0">
                <a:solidFill>
                  <a:srgbClr val="2358A6"/>
                </a:solidFill>
              </a:rPr>
              <a:t>« Recommandations organisationnelles et outils sur la chirurgie ambulatoire » </a:t>
            </a:r>
            <a:endParaRPr lang="fr-FR" dirty="0">
              <a:solidFill>
                <a:srgbClr val="2358A6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8207277"/>
            <a:ext cx="1441450" cy="5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/>
        </p:nvGrpSpPr>
        <p:grpSpPr>
          <a:xfrm>
            <a:off x="0" y="0"/>
            <a:ext cx="16256000" cy="9144000"/>
            <a:chOff x="0" y="0"/>
            <a:chExt cx="16256000" cy="9144000"/>
          </a:xfrm>
        </p:grpSpPr>
        <p:pic>
          <p:nvPicPr>
            <p:cNvPr id="4" name="Image 3" descr="image tech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1174"/>
              <a:ext cx="16256000" cy="7821652"/>
            </a:xfrm>
            <a:prstGeom prst="rect">
              <a:avLst/>
            </a:prstGeom>
          </p:spPr>
        </p:pic>
        <p:sp>
          <p:nvSpPr>
            <p:cNvPr id="5" name="Triangle rectangle 4"/>
            <p:cNvSpPr/>
            <p:nvPr/>
          </p:nvSpPr>
          <p:spPr>
            <a:xfrm flipV="1">
              <a:off x="0" y="661173"/>
              <a:ext cx="14765867" cy="4825227"/>
            </a:xfrm>
            <a:prstGeom prst="rtTriangle">
              <a:avLst/>
            </a:prstGeom>
            <a:solidFill>
              <a:srgbClr val="008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37333" y="661173"/>
              <a:ext cx="3251200" cy="1269227"/>
            </a:xfrm>
            <a:prstGeom prst="rect">
              <a:avLst/>
            </a:prstGeom>
            <a:solidFill>
              <a:srgbClr val="008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6256000" cy="838200"/>
            </a:xfrm>
            <a:prstGeom prst="rect">
              <a:avLst/>
            </a:prstGeom>
            <a:solidFill>
              <a:srgbClr val="038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8305800"/>
              <a:ext cx="16256000" cy="838200"/>
            </a:xfrm>
            <a:prstGeom prst="rect">
              <a:avLst/>
            </a:prstGeom>
            <a:solidFill>
              <a:srgbClr val="002D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CustomShape 8"/>
          <p:cNvSpPr/>
          <p:nvPr/>
        </p:nvSpPr>
        <p:spPr>
          <a:xfrm>
            <a:off x="3403600" y="8401320"/>
            <a:ext cx="8639640" cy="65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Welcome</a:t>
            </a:r>
            <a:r>
              <a:rPr lang="fr-F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the </a:t>
            </a:r>
            <a:r>
              <a:rPr lang="fr-FR" sz="2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</a:t>
            </a:r>
            <a:r>
              <a:rPr lang="fr-F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patient. </a:t>
            </a:r>
            <a:r>
              <a:rPr lang="fr-FR" sz="2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Salesforce</a:t>
            </a:r>
            <a:endParaRPr lang="fr-FR" sz="1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www.salesforce.com</a:t>
            </a:r>
            <a:r>
              <a:rPr lang="fr-FR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CRM system 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19612</TotalTime>
  <Words>1618</Words>
  <Application>LibreOffice/5.2.3.3$Windows_X86_64 LibreOffice_project/d54a8868f08a7b39642414cf2c8ef2f228f780cf</Application>
  <PresentationFormat>Personnalisé</PresentationFormat>
  <Paragraphs>371</Paragraphs>
  <Slides>29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Eric SEBBAN</dc:creator>
  <dc:description/>
  <cp:lastModifiedBy>David Lechaux</cp:lastModifiedBy>
  <cp:revision>779</cp:revision>
  <cp:lastPrinted>2016-01-19T14:27:30Z</cp:lastPrinted>
  <dcterms:created xsi:type="dcterms:W3CDTF">2018-05-27T21:22:01Z</dcterms:created>
  <dcterms:modified xsi:type="dcterms:W3CDTF">2018-05-27T21:30:50Z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12.0256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