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35.xml" ContentType="application/vnd.openxmlformats-officedocument.presentationml.slideLayout+xml"/>
  <Default Extension="jpeg" ContentType="image/jpeg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1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docProps/custom.xml" ContentType="application/vnd.openxmlformats-officedocument.custom-properties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Layouts/slideLayout32.xml" ContentType="application/vnd.openxmlformats-officedocument.presentationml.slideLayout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0.xml" ContentType="application/vnd.openxmlformats-officedocument.presentationml.slideLayout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  <p:sldMasterId id="2147483674" r:id="rId2"/>
    <p:sldMasterId id="2147483687" r:id="rId3"/>
  </p:sldMasterIdLst>
  <p:sldIdLst>
    <p:sldId id="258" r:id="rId4"/>
    <p:sldId id="259" r:id="rId5"/>
    <p:sldId id="260" r:id="rId6"/>
    <p:sldId id="261" r:id="rId7"/>
    <p:sldId id="262" r:id="rId8"/>
  </p:sldIdLst>
  <p:sldSz cx="16256000" cy="9144000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79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>
        <p:scale>
          <a:sx n="66" d="100"/>
          <a:sy n="66" d="100"/>
        </p:scale>
        <p:origin x="-2096" y="-1640"/>
      </p:cViewPr>
      <p:guideLst>
        <p:guide orient="horz" pos="288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pic>
        <p:nvPicPr>
          <p:cNvPr id="36" name="Image 35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1587600" y="241200"/>
            <a:ext cx="13080600" cy="10596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pic>
        <p:nvPicPr>
          <p:cNvPr id="111" name="Image 110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  <p:pic>
        <p:nvPicPr>
          <p:cNvPr id="112" name="Image 111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subTitle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ubTitle"/>
          </p:nvPr>
        </p:nvSpPr>
        <p:spPr>
          <a:xfrm>
            <a:off x="1587600" y="241200"/>
            <a:ext cx="13080600" cy="10596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6" name="PlaceHolder 5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1587600" y="2590920"/>
            <a:ext cx="1308060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pic>
        <p:nvPicPr>
          <p:cNvPr id="150" name="Image 149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  <p:pic>
        <p:nvPicPr>
          <p:cNvPr id="151" name="Image 150"/>
          <p:cNvPicPr/>
          <p:nvPr/>
        </p:nvPicPr>
        <p:blipFill>
          <a:blip r:embed="rId2"/>
          <a:stretch/>
        </p:blipFill>
        <p:spPr>
          <a:xfrm>
            <a:off x="4769280" y="2590920"/>
            <a:ext cx="6716520" cy="535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87600" y="241200"/>
            <a:ext cx="13080600" cy="10596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58760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5358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8290440" y="539028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87600" y="241200"/>
            <a:ext cx="13080600" cy="2285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58760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8290440" y="2590920"/>
            <a:ext cx="638316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587600" y="5390280"/>
            <a:ext cx="13080600" cy="25560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0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ill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y.pdf"/>
          <p:cNvPicPr/>
          <p:nvPr/>
        </p:nvPicPr>
        <p:blipFill>
          <a:blip r:embed="rId14"/>
          <a:stretch/>
        </p:blipFill>
        <p:spPr>
          <a:xfrm>
            <a:off x="1244520" y="8636040"/>
            <a:ext cx="164880" cy="190080"/>
          </a:xfrm>
          <a:prstGeom prst="rect">
            <a:avLst/>
          </a:prstGeom>
          <a:ln w="12600">
            <a:noFill/>
          </a:ln>
        </p:spPr>
      </p:pic>
      <p:sp>
        <p:nvSpPr>
          <p:cNvPr id="5" name="PlaceHolder 1"/>
          <p:cNvSpPr>
            <a:spLocks noGrp="1"/>
          </p:cNvSpPr>
          <p:nvPr>
            <p:ph type="sldNum"/>
          </p:nvPr>
        </p:nvSpPr>
        <p:spPr>
          <a:xfrm>
            <a:off x="0" y="8475120"/>
            <a:ext cx="158724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7C5C172B-5DF7-40D8-88B7-067B25D4E41B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‹#›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812520" y="364680"/>
            <a:ext cx="146300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34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</a:rPr>
              <a:t>Cliquez pour éditer le format du texte-titre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30040" cy="5302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Septième niveau de plan</a:t>
            </a:r>
          </a:p>
        </p:txBody>
      </p:sp>
      <p:pic>
        <p:nvPicPr>
          <p:cNvPr id="8" name="Image 7" descr="logo_cote_armor.jp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2928600" y="8050073"/>
            <a:ext cx="2819400" cy="7760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dt"/>
          </p:nvPr>
        </p:nvSpPr>
        <p:spPr>
          <a:xfrm>
            <a:off x="812880" y="8475120"/>
            <a:ext cx="379260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ftr"/>
          </p:nvPr>
        </p:nvSpPr>
        <p:spPr>
          <a:xfrm>
            <a:off x="5554080" y="8475120"/>
            <a:ext cx="514728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sldNum"/>
          </p:nvPr>
        </p:nvSpPr>
        <p:spPr>
          <a:xfrm>
            <a:off x="11649960" y="8475120"/>
            <a:ext cx="379260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E2052681-894D-4F50-99EB-C99FE2FA7BB8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‹#›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title"/>
          </p:nvPr>
        </p:nvSpPr>
        <p:spPr>
          <a:xfrm>
            <a:off x="812520" y="364680"/>
            <a:ext cx="14630040" cy="1526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34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</a:rPr>
              <a:t>Cliquez pour éditer le format du texte-titre</a:t>
            </a: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30040" cy="5302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219320" y="2840400"/>
            <a:ext cx="13817160" cy="1959840"/>
          </a:xfrm>
          <a:prstGeom prst="rect">
            <a:avLst/>
          </a:prstGeom>
        </p:spPr>
        <p:txBody>
          <a:bodyPr lIns="50760" tIns="50760" rIns="50760" bIns="50760" anchor="ctr"/>
          <a:lstStyle/>
          <a:p>
            <a:pPr algn="ctr">
              <a:lnSpc>
                <a:spcPct val="100000"/>
              </a:lnSpc>
            </a:pPr>
            <a:r>
              <a:rPr lang="fr-FR" sz="78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  <a:ea typeface="Gill Sans"/>
              </a:rPr>
              <a:t>Cliquez et modifiez le titre</a:t>
            </a:r>
            <a:endParaRPr lang="fr-FR" sz="3400" b="0" strike="noStrike" spc="-1">
              <a:solidFill>
                <a:srgbClr val="00ACD9"/>
              </a:solidFill>
              <a:uFill>
                <a:solidFill>
                  <a:srgbClr val="FFFFFF"/>
                </a:solidFill>
              </a:uFill>
              <a:latin typeface="Gotham Book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dt"/>
          </p:nvPr>
        </p:nvSpPr>
        <p:spPr>
          <a:xfrm>
            <a:off x="812880" y="8475120"/>
            <a:ext cx="379260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fld id="{FE741C1D-4796-4396-B45D-6D605AF166D1}" type="datetime">
              <a:rPr lang="fr-FR" sz="34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>
                <a:lnSpc>
                  <a:spcPct val="100000"/>
                </a:lnSpc>
              </a:pPr>
              <a:t>5/02/18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ftr"/>
          </p:nvPr>
        </p:nvSpPr>
        <p:spPr>
          <a:xfrm>
            <a:off x="5554080" y="8475120"/>
            <a:ext cx="514728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sldNum"/>
          </p:nvPr>
        </p:nvSpPr>
        <p:spPr>
          <a:xfrm>
            <a:off x="0" y="8475120"/>
            <a:ext cx="1587240" cy="486360"/>
          </a:xfrm>
          <a:prstGeom prst="rect">
            <a:avLst/>
          </a:prstGeom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02BF8DE1-FC19-4CF2-B491-2D1677D62E9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‹#›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812520" y="2139480"/>
            <a:ext cx="14630040" cy="5302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3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ill San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01_walking_this_number_minutes_boost_mood_according_science_travnikovstudio-1024x6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347" y="0"/>
            <a:ext cx="13712653" cy="91462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16256000" cy="10156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6000" dirty="0" smtClean="0"/>
              <a:t>Intérêts de la reprise de la marche en post op.</a:t>
            </a:r>
            <a:endParaRPr lang="fr-FR" sz="6000" dirty="0"/>
          </a:p>
        </p:txBody>
      </p:sp>
      <p:sp>
        <p:nvSpPr>
          <p:cNvPr id="4" name="ZoneTexte 3"/>
          <p:cNvSpPr txBox="1"/>
          <p:nvPr/>
        </p:nvSpPr>
        <p:spPr>
          <a:xfrm>
            <a:off x="4978400" y="7728228"/>
            <a:ext cx="6299200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David LECHAUX</a:t>
            </a:r>
            <a:endParaRPr lang="fr-F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45456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La reprise de la marche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…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…..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.agit sur le poumon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660400" y="1765800"/>
            <a:ext cx="14173200" cy="6635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1193800" y="2297160"/>
            <a:ext cx="13017760" cy="4941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favorise l’oxygénation </a:t>
            </a:r>
            <a:r>
              <a:rPr lang="fr-FR" sz="3500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  <a:sym typeface="Wingdings"/>
              </a:rPr>
              <a:t>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  <a:sym typeface="Wingdings"/>
              </a:rPr>
              <a:t> améliore la cicatrisation</a:t>
            </a: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mobilise le diaphragme </a:t>
            </a:r>
            <a:r>
              <a:rPr lang="fr-FR" sz="3500" b="0" strike="noStrike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  <a:sym typeface="Wingdings"/>
              </a:rPr>
              <a:t></a:t>
            </a: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  <a:sym typeface="Wingdings"/>
              </a:rPr>
              <a:t> diminue les douleurs scapulaires</a:t>
            </a: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améliore la saturation </a:t>
            </a:r>
            <a:r>
              <a:rPr lang="fr-FR" sz="3500" spc="-1" dirty="0" err="1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  <a:sym typeface="Wingdings"/>
              </a:rPr>
              <a:t>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  <a:sym typeface="Wingdings"/>
              </a:rPr>
              <a:t> diminue l’ischémie tissulaire gastrique</a:t>
            </a: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apporte une meilleure qualité du sommeil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2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45456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La reprise de la marche…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.agit sur l’INTESTIN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660400" y="1765800"/>
            <a:ext cx="14173200" cy="6635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1193800" y="1981200"/>
            <a:ext cx="13017760" cy="4941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</a:t>
            </a:r>
            <a:r>
              <a:rPr lang="fr-FR" sz="3500" spc="-1" dirty="0" smtClean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accélère la reprise du transit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80000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Favorise la vidange gastrique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80000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Diminue le reflux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80000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Aide a la digestion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80000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stimule l’appétit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80000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mobilise la masse entérique (moins d’adhérences post op)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3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454560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La reprise de la marche…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.agit sur l’</a:t>
            </a:r>
            <a:r>
              <a:rPr lang="fr-FR" sz="4000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etat</a:t>
            </a:r>
            <a:r>
              <a:rPr lang="fr-FR" sz="4000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général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660400" y="1765800"/>
            <a:ext cx="14173200" cy="6635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1193800" y="2297160"/>
            <a:ext cx="13017760" cy="4941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mobilise les masses musculaires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protège contre la survenue de phlébite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permet une sortie plus précoce (moins d’infection nosocomiale)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améliore la miction et l’évacuation du 3</a:t>
            </a:r>
            <a:r>
              <a:rPr lang="fr-FR" sz="3500" spc="-1" baseline="30000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ème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secteur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4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 10"/>
          <p:cNvPicPr/>
          <p:nvPr/>
        </p:nvPicPr>
        <p:blipFill>
          <a:blip r:embed="rId2"/>
          <a:stretch/>
        </p:blipFill>
        <p:spPr>
          <a:xfrm>
            <a:off x="0" y="-58320"/>
            <a:ext cx="16306560" cy="1721160"/>
          </a:xfrm>
          <a:prstGeom prst="rect">
            <a:avLst/>
          </a:prstGeom>
          <a:ln>
            <a:noFill/>
          </a:ln>
        </p:spPr>
      </p:pic>
      <p:sp>
        <p:nvSpPr>
          <p:cNvPr id="155" name="CustomShape 1"/>
          <p:cNvSpPr/>
          <p:nvPr/>
        </p:nvSpPr>
        <p:spPr>
          <a:xfrm>
            <a:off x="288000" y="329040"/>
            <a:ext cx="11759760" cy="75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45080" tIns="72720" rIns="145080" bIns="72720"/>
          <a:lstStyle/>
          <a:p>
            <a:pPr>
              <a:lnSpc>
                <a:spcPct val="100000"/>
              </a:lnSpc>
            </a:pP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C</a:t>
            </a:r>
            <a:r>
              <a:rPr lang="fr-FR" sz="4000" b="0" strike="noStrike" cap="all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onclusion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 : la marche </a:t>
            </a:r>
            <a:r>
              <a:rPr lang="fr-FR" sz="4000" b="0" strike="noStrike" cap="all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Gotham Book"/>
                <a:cs typeface="Arial"/>
              </a:rPr>
              <a:t>…..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</p:txBody>
      </p:sp>
      <p:sp>
        <p:nvSpPr>
          <p:cNvPr id="156" name="Line 2"/>
          <p:cNvSpPr/>
          <p:nvPr/>
        </p:nvSpPr>
        <p:spPr>
          <a:xfrm>
            <a:off x="0" y="8400960"/>
            <a:ext cx="16255800" cy="360"/>
          </a:xfrm>
          <a:prstGeom prst="line">
            <a:avLst/>
          </a:prstGeom>
          <a:ln w="12600"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age 91"/>
          <p:cNvPicPr/>
          <p:nvPr/>
        </p:nvPicPr>
        <p:blipFill>
          <a:blip r:embed="rId3"/>
          <a:stretch/>
        </p:blipFill>
        <p:spPr>
          <a:xfrm>
            <a:off x="660400" y="1765800"/>
            <a:ext cx="14173200" cy="6635160"/>
          </a:xfrm>
          <a:prstGeom prst="rect">
            <a:avLst/>
          </a:prstGeom>
          <a:ln>
            <a:noFill/>
          </a:ln>
        </p:spPr>
      </p:pic>
      <p:sp>
        <p:nvSpPr>
          <p:cNvPr id="158" name="CustomShape 3"/>
          <p:cNvSpPr/>
          <p:nvPr/>
        </p:nvSpPr>
        <p:spPr>
          <a:xfrm>
            <a:off x="1587240" y="2133600"/>
            <a:ext cx="13017760" cy="403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80000"/>
              </a:lnSpc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accélère la récupération du patient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b="0" strike="noStrike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</a:t>
            </a: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est l’atout majeur de la chirurgie ambulatoire</a:t>
            </a: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diminue les complications médicale post opératoire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3500" spc="-1" dirty="0" smtClean="0">
                <a:solidFill>
                  <a:srgbClr val="024C90"/>
                </a:solidFill>
                <a:uFill>
                  <a:solidFill>
                    <a:srgbClr val="FFFFFF"/>
                  </a:solidFill>
                </a:uFill>
                <a:latin typeface="Avenir Light"/>
                <a:ea typeface="Gotham Book"/>
              </a:rPr>
              <a:t> diminue les complications chirurgicales post opératoire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endParaRPr lang="fr-FR" sz="3500" b="0" strike="noStrike" spc="-1" dirty="0" smtClean="0">
              <a:solidFill>
                <a:srgbClr val="024C90"/>
              </a:solidFill>
              <a:uFill>
                <a:solidFill>
                  <a:srgbClr val="FFFFFF"/>
                </a:solidFill>
              </a:uFill>
              <a:latin typeface="Avenir Light"/>
              <a:ea typeface="Gotham Book"/>
            </a:endParaRPr>
          </a:p>
          <a:p>
            <a:pPr>
              <a:lnSpc>
                <a:spcPct val="80000"/>
              </a:lnSpc>
            </a:pPr>
            <a:endParaRPr lang="fr-FR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4"/>
          <p:cNvSpPr txBox="1"/>
          <p:nvPr/>
        </p:nvSpPr>
        <p:spPr>
          <a:xfrm>
            <a:off x="0" y="8475120"/>
            <a:ext cx="1587240" cy="486360"/>
          </a:xfrm>
          <a:prstGeom prst="rect">
            <a:avLst/>
          </a:prstGeom>
          <a:noFill/>
          <a:ln>
            <a:noFill/>
          </a:ln>
        </p:spPr>
        <p:txBody>
          <a:bodyPr lIns="145080" tIns="72720" rIns="145080" bIns="72720"/>
          <a:lstStyle/>
          <a:p>
            <a:pPr algn="ctr">
              <a:lnSpc>
                <a:spcPct val="100000"/>
              </a:lnSpc>
            </a:pPr>
            <a:fld id="{FD33FB4C-8388-4D21-A13F-E668CFE4F36E}" type="slidenum">
              <a:rPr lang="fr-FR" sz="2000" b="0" strike="noStrike" cap="all" spc="-1">
                <a:solidFill>
                  <a:srgbClr val="00ACD9"/>
                </a:solidFill>
                <a:uFill>
                  <a:solidFill>
                    <a:srgbClr val="FFFFFF"/>
                  </a:solidFill>
                </a:uFill>
                <a:latin typeface="Gotham Book"/>
                <a:ea typeface="Gotham Book"/>
              </a:rPr>
              <a:pPr algn="ctr">
                <a:lnSpc>
                  <a:spcPct val="100000"/>
                </a:lnSpc>
              </a:pPr>
              <a:t>5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18345</TotalTime>
  <Words>185</Words>
  <Application>LibreOffice/5.2.3.3$Windows_X86_64 LibreOffice_project/d54a8868f08a7b39642414cf2c8ef2f228f780cf</Application>
  <PresentationFormat>Personnalisé</PresentationFormat>
  <Paragraphs>47</Paragraphs>
  <Slides>5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3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Office Theme</vt:lpstr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Eric SEBBAN</dc:creator>
  <dc:description/>
  <cp:lastModifiedBy>David Lechaux</cp:lastModifiedBy>
  <cp:revision>734</cp:revision>
  <cp:lastPrinted>2016-01-19T14:27:30Z</cp:lastPrinted>
  <dcterms:created xsi:type="dcterms:W3CDTF">2018-02-05T18:54:53Z</dcterms:created>
  <dcterms:modified xsi:type="dcterms:W3CDTF">2018-02-05T19:06:06Z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2</vt:i4>
  </property>
  <property fmtid="{D5CDD505-2E9C-101B-9397-08002B2CF9AE}" pid="7" name="Notes">
    <vt:i4>5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