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  <p:sldMasterId id="2147483708" r:id="rId2"/>
  </p:sldMasterIdLst>
  <p:sldIdLst>
    <p:sldId id="264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5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60" r:id="rId25"/>
    <p:sldId id="26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1" autoAdjust="0"/>
    <p:restoredTop sz="94343" autoAdjust="0"/>
  </p:normalViewPr>
  <p:slideViewPr>
    <p:cSldViewPr>
      <p:cViewPr varScale="1">
        <p:scale>
          <a:sx n="150" d="100"/>
          <a:sy n="150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presProps" Target="presProps.xml"/><Relationship Id="rId26" Type="http://schemas.openxmlformats.org/officeDocument/2006/relationships/slide" Target="slides/slide24.xml"/><Relationship Id="rId30" Type="http://schemas.openxmlformats.org/officeDocument/2006/relationships/theme" Target="theme/theme1.xml"/><Relationship Id="rId11" Type="http://schemas.openxmlformats.org/officeDocument/2006/relationships/slide" Target="slides/slide9.xml"/><Relationship Id="rId29" Type="http://schemas.openxmlformats.org/officeDocument/2006/relationships/viewProps" Target="viewProp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59F4E-2DD6-4302-9BA2-AC1D07FFADEC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A534-A961-48CC-A10D-2F25E7A9FB3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B98B-8295-4077-B32B-F4313BF91486}" type="datetimeFigureOut">
              <a:rPr lang="fr-FR" smtClean="0"/>
              <a:pPr/>
              <a:t>18/09/13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A6CF-1CBF-4582-A413-DE51E7A67C8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hyperlink" Target="http://www.ncbi.nlm.nih.gov/pubmed/18000727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ideo" Target="file://localhost/Users/davidlechaux/Desktop/MIEL/AFA%202013/miel%20et%20VAC%20(2).mov" TargetMode="Externa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video" Target="file://localhost/Users/davidlechaux/Desktop/Refection%20Pst%20au%20miel.mov" TargetMode="Externa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S-THERENVA-1\Ressources\Plaies &amp; Cicat\JAPC 2013\Brochure Tryptique\Elements pour brochure\FondGri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851920" y="2202433"/>
            <a:ext cx="4678288" cy="2522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5400" dirty="0" smtClean="0"/>
              <a:t>Le miel : aspects fondamentaux </a:t>
            </a:r>
            <a:br>
              <a:rPr lang="fr-FR" sz="5400" dirty="0" smtClean="0"/>
            </a:br>
            <a:r>
              <a:rPr lang="fr-FR" sz="5400" dirty="0" smtClean="0"/>
              <a:t>et pratique</a:t>
            </a:r>
            <a:endParaRPr kumimoji="0" lang="fr-FR" sz="5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755576" y="5373216"/>
            <a:ext cx="6400800" cy="113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4400" dirty="0" smtClean="0"/>
              <a:t>Dr David Lechaux </a:t>
            </a:r>
            <a:endParaRPr kumimoji="0" lang="fr-FR" sz="4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11663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 smtClean="0">
                <a:latin typeface="Berlin Sans FB" pitchFamily="34" charset="0"/>
              </a:rPr>
              <a:t>JOURN</a:t>
            </a:r>
            <a:r>
              <a:rPr lang="fr-FR" sz="2400" dirty="0" smtClean="0">
                <a:latin typeface="BEfont" pitchFamily="2" charset="0"/>
                <a:ea typeface="BEfont" pitchFamily="2" charset="0"/>
              </a:rPr>
              <a:t>EE</a:t>
            </a:r>
            <a:r>
              <a:rPr lang="fr-FR" sz="2400" dirty="0" smtClean="0">
                <a:latin typeface="Berlin Sans FB" pitchFamily="34" charset="0"/>
              </a:rPr>
              <a:t>S ARMORICAIN</a:t>
            </a:r>
            <a:r>
              <a:rPr lang="fr-FR" sz="2400" dirty="0" smtClean="0">
                <a:latin typeface="BEfont" pitchFamily="2" charset="0"/>
                <a:ea typeface="BEfont" pitchFamily="2" charset="0"/>
              </a:rPr>
              <a:t>E</a:t>
            </a:r>
            <a:r>
              <a:rPr lang="fr-FR" sz="2400" dirty="0" smtClean="0">
                <a:latin typeface="Berlin Sans FB" pitchFamily="34" charset="0"/>
              </a:rPr>
              <a:t>S </a:t>
            </a:r>
          </a:p>
          <a:p>
            <a:pPr algn="r"/>
            <a:r>
              <a:rPr lang="fr-FR" sz="2400" dirty="0" smtClean="0">
                <a:latin typeface="Berlin Sans FB" pitchFamily="34" charset="0"/>
              </a:rPr>
              <a:t>Plaies &amp; Cicatrisation 2013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1052736"/>
            <a:ext cx="37444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Berlin Sans FB" pitchFamily="34" charset="0"/>
              </a:rPr>
              <a:t>5</a:t>
            </a:r>
            <a:r>
              <a:rPr lang="fr-FR" sz="2000" baseline="30000" dirty="0" smtClean="0">
                <a:latin typeface="Berlin Sans FB" pitchFamily="34" charset="0"/>
              </a:rPr>
              <a:t>ème</a:t>
            </a:r>
            <a:r>
              <a:rPr lang="fr-FR" sz="2000" dirty="0" smtClean="0">
                <a:latin typeface="Berlin Sans FB" pitchFamily="34" charset="0"/>
              </a:rPr>
              <a:t> édition</a:t>
            </a:r>
          </a:p>
          <a:p>
            <a:endParaRPr lang="fr-FR" sz="700" dirty="0" smtClean="0">
              <a:latin typeface="Berlin Sans FB" pitchFamily="34" charset="0"/>
            </a:endParaRPr>
          </a:p>
          <a:p>
            <a:r>
              <a:rPr lang="fr-FR" sz="2000" dirty="0" smtClean="0">
                <a:latin typeface="Berlin Sans FB" pitchFamily="34" charset="0"/>
              </a:rPr>
              <a:t>20 et 21 septembre 2013</a:t>
            </a:r>
            <a:endParaRPr lang="fr-FR" sz="2000" dirty="0">
              <a:latin typeface="Berlin Sans FB" pitchFamily="34" charset="0"/>
            </a:endParaRPr>
          </a:p>
        </p:txBody>
      </p:sp>
      <p:pic>
        <p:nvPicPr>
          <p:cNvPr id="2052" name="Picture 4" descr="C:\Users\Morgane\Desktop\3.png"/>
          <p:cNvPicPr>
            <a:picLocks noChangeAspect="1" noChangeArrowheads="1"/>
          </p:cNvPicPr>
          <p:nvPr/>
        </p:nvPicPr>
        <p:blipFill>
          <a:blip r:embed="rId3" cstate="print"/>
          <a:srcRect l="65724" r="3795" b="78705"/>
          <a:stretch>
            <a:fillRect/>
          </a:stretch>
        </p:blipFill>
        <p:spPr bwMode="auto">
          <a:xfrm flipH="1">
            <a:off x="0" y="0"/>
            <a:ext cx="148258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sz="4889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>Justification de l’étude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8686800" cy="462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dirty="0" smtClean="0">
                <a:ea typeface="ヒラギノ角ゴ Pro W3" charset="-128"/>
                <a:cs typeface="ヒラギノ角ゴ Pro W3" charset="-128"/>
              </a:rPr>
              <a:t>Souvent pratiquée après chirurgie bariatrique</a:t>
            </a:r>
          </a:p>
          <a:p>
            <a:pPr>
              <a:lnSpc>
                <a:spcPct val="120000"/>
              </a:lnSpc>
              <a:defRPr/>
            </a:pPr>
            <a:r>
              <a:rPr lang="fr-FR" sz="2800" dirty="0" smtClean="0">
                <a:ea typeface="ヒラギノ角ゴ Pro W3" charset="-128"/>
                <a:cs typeface="ヒラギノ角ゴ Pro W3" charset="-128"/>
              </a:rPr>
              <a:t>Intervention à haut risque</a:t>
            </a:r>
          </a:p>
          <a:p>
            <a:pPr>
              <a:lnSpc>
                <a:spcPct val="120000"/>
              </a:lnSpc>
              <a:defRPr/>
            </a:pPr>
            <a:r>
              <a:rPr lang="fr-FR" sz="2800" dirty="0" smtClean="0">
                <a:ea typeface="ヒラギノ角ゴ Pro W3" charset="-128"/>
                <a:cs typeface="ヒラギノ角ゴ Pro W3" charset="-128"/>
              </a:rPr>
              <a:t>Complications: </a:t>
            </a:r>
            <a:r>
              <a:rPr lang="fr-FR" sz="2800" dirty="0" smtClean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jusqu’à 50* % des patients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000" dirty="0" smtClean="0">
                <a:ea typeface="ヒラギノ角ゴ Pro W3" charset="-128"/>
                <a:cs typeface="ヒラギノ角ゴ Pro W3" charset="-128"/>
              </a:rPr>
              <a:t>	Infections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000" dirty="0" smtClean="0">
                <a:ea typeface="ヒラギノ角ゴ Pro W3" charset="-128"/>
                <a:cs typeface="ヒラギノ角ゴ Pro W3" charset="-128"/>
              </a:rPr>
              <a:t>	Retard de cicatrisation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000" dirty="0" smtClean="0">
                <a:ea typeface="ヒラギノ角ゴ Pro W3" charset="-128"/>
                <a:cs typeface="ヒラギノ角ゴ Pro W3" charset="-128"/>
              </a:rPr>
              <a:t>	Nécrose cutanée</a:t>
            </a:r>
          </a:p>
          <a:p>
            <a:pPr lvl="1">
              <a:lnSpc>
                <a:spcPct val="120000"/>
              </a:lnSpc>
              <a:defRPr/>
            </a:pPr>
            <a:r>
              <a:rPr lang="fr-FR" sz="2000" dirty="0" smtClean="0">
                <a:ea typeface="ヒラギノ角ゴ Pro W3" charset="-128"/>
                <a:cs typeface="ヒラギノ角ゴ Pro W3" charset="-128"/>
              </a:rPr>
              <a:t>	Hématome</a:t>
            </a:r>
            <a:endParaRPr lang="fr-FR" sz="2000" dirty="0" smtClean="0"/>
          </a:p>
          <a:p>
            <a:pPr>
              <a:buFont typeface="Wingdings" pitchFamily="-110" charset="2"/>
              <a:buNone/>
              <a:defRPr/>
            </a:pPr>
            <a:endParaRPr lang="fr-FR" sz="1400" dirty="0" smtClean="0"/>
          </a:p>
          <a:p>
            <a:pPr>
              <a:buFont typeface="Wingdings" pitchFamily="-110" charset="2"/>
              <a:buNone/>
              <a:defRPr/>
            </a:pPr>
            <a:endParaRPr lang="fr-FR" sz="1400" dirty="0" smtClean="0"/>
          </a:p>
          <a:p>
            <a:pPr>
              <a:buFont typeface="Wingdings" pitchFamily="-110" charset="2"/>
              <a:buNone/>
              <a:defRPr/>
            </a:pPr>
            <a:endParaRPr lang="fr-FR" sz="1400" dirty="0" smtClean="0"/>
          </a:p>
          <a:p>
            <a:pPr>
              <a:buFont typeface="Wingdings" pitchFamily="-110" charset="2"/>
              <a:buNone/>
              <a:defRPr/>
            </a:pPr>
            <a:r>
              <a:rPr lang="fr-FR" sz="3200" dirty="0" smtClean="0"/>
              <a:t>*</a:t>
            </a:r>
            <a:r>
              <a:rPr lang="fr-FR" sz="2400" dirty="0" err="1" smtClean="0"/>
              <a:t>Abdominoplasty</a:t>
            </a:r>
            <a:r>
              <a:rPr lang="fr-FR" sz="2400" dirty="0" smtClean="0"/>
              <a:t> </a:t>
            </a:r>
            <a:r>
              <a:rPr lang="fr-FR" sz="2400" dirty="0" err="1" smtClean="0"/>
              <a:t>after</a:t>
            </a:r>
            <a:r>
              <a:rPr lang="fr-FR" sz="2400" dirty="0" smtClean="0"/>
              <a:t> </a:t>
            </a:r>
            <a:r>
              <a:rPr lang="fr-FR" sz="2400" dirty="0" err="1" smtClean="0"/>
              <a:t>weight</a:t>
            </a:r>
            <a:r>
              <a:rPr lang="fr-FR" sz="2400" dirty="0" smtClean="0"/>
              <a:t> </a:t>
            </a:r>
            <a:r>
              <a:rPr lang="fr-FR" sz="2400" dirty="0" err="1" smtClean="0"/>
              <a:t>loss</a:t>
            </a:r>
            <a:r>
              <a:rPr lang="fr-FR" sz="2400" dirty="0" smtClean="0"/>
              <a:t> in </a:t>
            </a:r>
            <a:r>
              <a:rPr lang="fr-FR" sz="2400" dirty="0" err="1" smtClean="0"/>
              <a:t>morbidly</a:t>
            </a:r>
            <a:r>
              <a:rPr lang="fr-FR" sz="2400" dirty="0" smtClean="0"/>
              <a:t> obese patients: a 4-year </a:t>
            </a:r>
            <a:r>
              <a:rPr lang="fr-FR" sz="2400" dirty="0" err="1" smtClean="0"/>
              <a:t>clinical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. </a:t>
            </a:r>
            <a:r>
              <a:rPr lang="fr-FR" sz="2400" dirty="0" smtClean="0">
                <a:solidFill>
                  <a:srgbClr val="000000"/>
                </a:solidFill>
                <a:hlinkClick r:id="rId3" tooltip="Obesity surgery."/>
              </a:rPr>
              <a:t>Obes Surg.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sz="4889" dirty="0" smtClean="0">
                <a:ea typeface="ヒラギノ角ゴ Pro W3" pitchFamily="-110" charset="-128"/>
                <a:cs typeface="ヒラギノ角ゴ Pro W3" pitchFamily="-110" charset="-128"/>
              </a:rPr>
              <a:t>Objectifs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Objectif principal: </a:t>
            </a:r>
          </a:p>
          <a:p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 lvl="1"/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Montrer que la cicatrisation est facilitée par le 	pansement au miel associé à la TPN</a:t>
            </a:r>
          </a:p>
          <a:p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Objectifs secondaires: </a:t>
            </a:r>
          </a:p>
          <a:p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 lvl="1"/>
            <a:r>
              <a:rPr lang="fr-FR" sz="2800" dirty="0" smtClean="0"/>
              <a:t>	Amélioration du confort du patient</a:t>
            </a:r>
          </a:p>
          <a:p>
            <a:pPr lvl="1"/>
            <a:r>
              <a:rPr lang="fr-FR" sz="2800" dirty="0" smtClean="0"/>
              <a:t>	Diminution du taux de complications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Population et méthodes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8686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Etude </a:t>
            </a:r>
            <a:r>
              <a:rPr lang="fr-FR" sz="2800" dirty="0" err="1" smtClean="0">
                <a:ea typeface="ヒラギノ角ゴ Pro W3" pitchFamily="-110" charset="-128"/>
                <a:cs typeface="ヒラギノ角ゴ Pro W3" pitchFamily="-110" charset="-128"/>
              </a:rPr>
              <a:t>monocentrique</a:t>
            </a: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sur 2 ans</a:t>
            </a:r>
          </a:p>
          <a:p>
            <a:pPr marL="514350" indent="-514350"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Recueil prospectif des données</a:t>
            </a:r>
          </a:p>
          <a:p>
            <a:pPr marL="514350" indent="-514350"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44 patients</a:t>
            </a:r>
          </a:p>
          <a:p>
            <a:pPr marL="914400" lvl="1" indent="-457200">
              <a:spcAft>
                <a:spcPts val="1800"/>
              </a:spcAft>
            </a:pPr>
            <a:r>
              <a:rPr lang="fr-FR" sz="2400" dirty="0" smtClean="0"/>
              <a:t>		22 pansements classiques (2011)</a:t>
            </a:r>
          </a:p>
          <a:p>
            <a:pPr marL="914400" lvl="1" indent="-457200">
              <a:spcAft>
                <a:spcPts val="1800"/>
              </a:spcAft>
            </a:pPr>
            <a:r>
              <a:rPr lang="fr-FR" sz="2400" dirty="0" smtClean="0"/>
              <a:t>		22 pansements au miel avec TPN (2012)</a:t>
            </a:r>
          </a:p>
          <a:p>
            <a:pPr marL="514350" indent="-514350"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Inclusion de tous les patients </a:t>
            </a:r>
          </a:p>
          <a:p>
            <a:pPr marL="514350" indent="-514350"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Technique de pansement…</a:t>
            </a:r>
            <a:r>
              <a:rPr lang="fr-FR" sz="2800" dirty="0" smtClean="0">
                <a:solidFill>
                  <a:srgbClr val="FF0000"/>
                </a:solidFill>
                <a:ea typeface="ヒラギノ角ゴ Pro W3" pitchFamily="-110" charset="-128"/>
                <a:cs typeface="ヒラギノ角ゴ Pro W3" pitchFamily="-110" charset="-128"/>
              </a:rPr>
              <a:t>Film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3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pic>
        <p:nvPicPr>
          <p:cNvPr id="7" name="Picture 2" descr="/Users/davidlechaux/Desktop/MIEL/AFA 2013/miel et VAC (2)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Protocole de soins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1336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Pas de pansement pendant 4j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Evaluation de la douleur à J1 et J4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Ablation de la TPN à J4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Pansement au miel seul pendant 4 jours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Evaluation du traitement antalgique de sortie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3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pic>
        <p:nvPicPr>
          <p:cNvPr id="6" name="Refection Pst au miel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Résultats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76400"/>
            <a:ext cx="9144000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>
              <a:spcAft>
                <a:spcPts val="36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Répartition homme / femme identique </a:t>
            </a:r>
          </a:p>
          <a:p>
            <a:pPr marL="1428750" lvl="2" indent="-514350">
              <a:spcAft>
                <a:spcPts val="36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Patients M&amp;TPN plus âgés </a:t>
            </a:r>
            <a:r>
              <a:rPr lang="fr-FR" sz="24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(+ 4 ans) soit 47±11 versus 43±8 ans</a:t>
            </a:r>
          </a:p>
          <a:p>
            <a:pPr marL="1428750" lvl="2" indent="-514350">
              <a:spcAft>
                <a:spcPts val="3600"/>
              </a:spcAft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ea typeface="ヒラギノ角ゴ Pro W3" pitchFamily="-110" charset="-128"/>
                <a:cs typeface="ヒラギノ角ゴ Pro W3" pitchFamily="-110" charset="-128"/>
              </a:rPr>
              <a:t>Ob</a:t>
            </a: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ésité plus importante M&amp;TPN </a:t>
            </a:r>
            <a:r>
              <a:rPr lang="fr-FR" sz="24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IMC à 30 versus IMC à 27 </a:t>
            </a:r>
          </a:p>
          <a:p>
            <a:pPr marL="1428750" lvl="2" indent="-514350">
              <a:spcAft>
                <a:spcPts val="36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Perte de poids identique </a:t>
            </a: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(44 et 45 </a:t>
            </a:r>
            <a:r>
              <a:rPr lang="fr-FR" sz="2800" dirty="0" err="1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kgs</a:t>
            </a: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) </a:t>
            </a: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Résultats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764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/>
              <a:buChar char="•"/>
            </a:pPr>
            <a:r>
              <a:rPr lang="fr-FR" sz="3200" dirty="0" smtClean="0">
                <a:ea typeface="ヒラギノ角ゴ Pro W3" pitchFamily="-110" charset="-128"/>
                <a:cs typeface="ヒラギノ角ゴ Pro W3" pitchFamily="-110" charset="-128"/>
              </a:rPr>
              <a:t> 	Durée opératoire &gt; pour M&amp;VAC (2 min)</a:t>
            </a:r>
          </a:p>
          <a:p>
            <a:pPr lvl="1"/>
            <a:r>
              <a:rPr lang="fr-FR" sz="2800" dirty="0" smtClean="0">
                <a:solidFill>
                  <a:srgbClr val="7F7F7F"/>
                </a:solidFill>
              </a:rPr>
              <a:t>103±30 versus 101±17 minutes (procédure + longue de 15 mn en moyenne) </a:t>
            </a:r>
          </a:p>
          <a:p>
            <a:pPr lvl="1"/>
            <a:r>
              <a:rPr lang="fr-FR" sz="2800" dirty="0" smtClean="0">
                <a:solidFill>
                  <a:srgbClr val="7F7F7F"/>
                </a:solidFill>
              </a:rPr>
              <a:t>durée max de 190 mn versus 135 mn</a:t>
            </a:r>
          </a:p>
          <a:p>
            <a:pPr>
              <a:buFont typeface="Wingdings" pitchFamily="-110" charset="2"/>
              <a:buNone/>
            </a:pPr>
            <a:r>
              <a:rPr lang="fr-FR" sz="3200" dirty="0" smtClean="0">
                <a:ea typeface="ヒラギノ角ゴ Pro W3" pitchFamily="-110" charset="-128"/>
                <a:cs typeface="ヒラギノ角ゴ Pro W3" pitchFamily="-110" charset="-128"/>
              </a:rPr>
              <a:t>    </a:t>
            </a:r>
          </a:p>
          <a:p>
            <a:pPr lvl="1">
              <a:buFont typeface="Arial"/>
              <a:buChar char="•"/>
            </a:pPr>
            <a:r>
              <a:rPr lang="fr-FR" sz="3200" dirty="0" smtClean="0">
                <a:ea typeface="ヒラギノ角ゴ Pro W3" pitchFamily="-110" charset="-128"/>
                <a:cs typeface="ヒラギノ角ゴ Pro W3" pitchFamily="-110" charset="-128"/>
              </a:rPr>
              <a:t> 	Poids de la pièce opératoire &gt; dans le groupe M&amp;VAC </a:t>
            </a:r>
          </a:p>
          <a:p>
            <a:pPr lvl="1"/>
            <a:r>
              <a:rPr lang="fr-FR" sz="2800" dirty="0" smtClean="0">
                <a:solidFill>
                  <a:srgbClr val="7F7F7F"/>
                </a:solidFill>
              </a:rPr>
              <a:t>2945±1596 g versus 2322±1097 g  </a:t>
            </a:r>
            <a:r>
              <a:rPr lang="fr-FR" sz="2800" dirty="0" smtClean="0"/>
              <a:t>  </a:t>
            </a:r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Résultats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6764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plus douloureux à J1 </a:t>
            </a:r>
          </a:p>
          <a:p>
            <a:pPr>
              <a:buFont typeface="Wingdings" pitchFamily="-110" charset="2"/>
              <a:buNone/>
            </a:pP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	(3,23/10 vs 2,66/10) </a:t>
            </a:r>
          </a:p>
          <a:p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Idem à J4       </a:t>
            </a:r>
          </a:p>
          <a:p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>
              <a:buFont typeface="Arial"/>
              <a:buChar char="•"/>
            </a:pPr>
            <a:r>
              <a:rPr lang="fr-FR" sz="2800" dirty="0" smtClean="0">
                <a:solidFill>
                  <a:srgbClr val="FF0000"/>
                </a:solidFill>
                <a:ea typeface="ヒラギノ角ゴ Pro W3" pitchFamily="-110" charset="-128"/>
                <a:cs typeface="ヒラギノ角ゴ Pro W3" pitchFamily="-110" charset="-128"/>
              </a:rPr>
              <a:t> 	moins d'antalgiques majeurs à la sortie </a:t>
            </a:r>
          </a:p>
          <a:p>
            <a:pPr>
              <a:buFont typeface="Wingdings" pitchFamily="-110" charset="2"/>
              <a:buNone/>
            </a:pP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	(3 cas vs 7 cas) </a:t>
            </a:r>
          </a:p>
          <a:p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autant de prescription d'antalgiques mineurs à 	la sortie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Résultats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8686800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63"/>
              </a:lnSpc>
              <a:spcBef>
                <a:spcPct val="0"/>
              </a:spcBef>
              <a:spcAft>
                <a:spcPts val="36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</a:t>
            </a:r>
            <a:r>
              <a:rPr lang="fr-FR" sz="2800" dirty="0" smtClean="0">
                <a:solidFill>
                  <a:srgbClr val="FF0000"/>
                </a:solidFill>
                <a:ea typeface="ヒラギノ角ゴ Pro W3" pitchFamily="-110" charset="-128"/>
                <a:cs typeface="ヒラギノ角ゴ Pro W3" pitchFamily="-110" charset="-128"/>
              </a:rPr>
              <a:t>Suites simples pour 15 patients (M&amp;TPN) 	versus 10 patients</a:t>
            </a:r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Durée d'hospitalisation comparable</a:t>
            </a:r>
          </a:p>
          <a:p>
            <a:pPr>
              <a:spcBef>
                <a:spcPct val="0"/>
              </a:spcBef>
            </a:pPr>
            <a:r>
              <a:rPr lang="fr-FR" sz="2800" dirty="0" smtClean="0">
                <a:solidFill>
                  <a:srgbClr val="808080"/>
                </a:solidFill>
                <a:ea typeface="ヒラギノ角ゴ Pro W3" pitchFamily="-110" charset="-128"/>
                <a:cs typeface="ヒラギノ角ゴ Pro W3" pitchFamily="-110" charset="-128"/>
              </a:rPr>
              <a:t>	(</a:t>
            </a: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8,85±2,43 versus 7,45±2,74)</a:t>
            </a:r>
          </a:p>
          <a:p>
            <a:pPr>
              <a:spcBef>
                <a:spcPct val="0"/>
              </a:spcBef>
            </a:pP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 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fr-FR" sz="2800" dirty="0" smtClean="0">
                <a:solidFill>
                  <a:srgbClr val="FF0000"/>
                </a:solidFill>
                <a:ea typeface="ヒラギノ角ゴ Pro W3" pitchFamily="-110" charset="-128"/>
                <a:cs typeface="ヒラギノ角ゴ Pro W3" pitchFamily="-110" charset="-128"/>
              </a:rPr>
              <a:t> 	Cicatrice moins inflammatoire avec (M&amp;TPN) </a:t>
            </a:r>
          </a:p>
          <a:p>
            <a:pPr>
              <a:spcBef>
                <a:spcPct val="0"/>
              </a:spcBef>
              <a:buFont typeface="Wingdings" pitchFamily="-110" charset="2"/>
              <a:buNone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</a:t>
            </a:r>
            <a:r>
              <a:rPr lang="fr-FR" sz="2800" dirty="0" smtClean="0">
                <a:solidFill>
                  <a:srgbClr val="808080"/>
                </a:solidFill>
                <a:ea typeface="ヒラギノ角ゴ Pro W3" pitchFamily="-110" charset="-128"/>
                <a:cs typeface="ヒラギノ角ゴ Pro W3" pitchFamily="-110" charset="-128"/>
              </a:rPr>
              <a:t>(</a:t>
            </a: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5 cas versus 10 cas)</a:t>
            </a:r>
          </a:p>
          <a:p>
            <a:pPr>
              <a:spcBef>
                <a:spcPct val="0"/>
              </a:spcBef>
              <a:buFont typeface="Wingdings" pitchFamily="-110" charset="2"/>
              <a:buNone/>
            </a:pP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 </a:t>
            </a: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 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Autant de désunion dans les 2 groupes </a:t>
            </a:r>
          </a:p>
          <a:p>
            <a:pPr>
              <a:spcBef>
                <a:spcPct val="0"/>
              </a:spcBef>
              <a:buFont typeface="Wingdings" pitchFamily="-110" charset="2"/>
              <a:buNone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	</a:t>
            </a:r>
            <a:r>
              <a:rPr lang="fr-FR" sz="2800" dirty="0" smtClean="0">
                <a:solidFill>
                  <a:srgbClr val="7F7F7F"/>
                </a:solidFill>
                <a:ea typeface="ヒラギノ角ゴ Pro W3" pitchFamily="-110" charset="-128"/>
                <a:cs typeface="ヒラギノ角ゴ Pro W3" pitchFamily="-110" charset="-128"/>
              </a:rPr>
              <a:t>(3 et 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lvl="0" algn="just">
              <a:buNone/>
            </a:pPr>
            <a:r>
              <a:rPr lang="fr-FR" sz="2800" dirty="0" smtClean="0">
                <a:ea typeface="ＭＳ Ｐゴシック" pitchFamily="34" charset="-128"/>
              </a:rPr>
              <a:t>aucun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Conflits d’intérêt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Résultats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838200"/>
            <a:ext cx="8686800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Complications 7 cas avec le M&amp;TPN vs 11 cas 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Evacuation de séromes: 4 cas avec M&amp;TPN, 6 	cas sans 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dirty="0" smtClean="0">
                <a:solidFill>
                  <a:srgbClr val="FF0000"/>
                </a:solidFill>
                <a:ea typeface="ヒラギノ角ゴ Pro W3" pitchFamily="-110" charset="-128"/>
                <a:cs typeface="ヒラギノ角ゴ Pro W3" pitchFamily="-110" charset="-128"/>
              </a:rPr>
              <a:t> 	Reprise chirurgicale pour infection 2 cas versus 	7 cas 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Déhiscence à 1 mois comparable: 8 cas versus 	9 cas 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	Transfusions 2 cas avec M&amp;VAC et 0 cas dans 	le protocole classique </a:t>
            </a:r>
            <a:endParaRPr lang="fr-FR" sz="2800" dirty="0" smtClean="0">
              <a:solidFill>
                <a:srgbClr val="7F7F7F"/>
              </a:solidFill>
              <a:ea typeface="ヒラギノ角ゴ Pro W3" pitchFamily="-110" charset="-128"/>
              <a:cs typeface="ヒラギノ角ゴ Pro W3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CONCLUSION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8288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Quelques biais…en défaveur de </a:t>
            </a:r>
            <a:r>
              <a:rPr lang="fr-FR" sz="2800" dirty="0" err="1" smtClean="0">
                <a:ea typeface="ヒラギノ角ゴ Pro W3" pitchFamily="-110" charset="-128"/>
                <a:cs typeface="ヒラギノ角ゴ Pro W3" pitchFamily="-110" charset="-128"/>
              </a:rPr>
              <a:t>Miel&amp;TPN</a:t>
            </a:r>
            <a:endParaRPr lang="fr-FR" sz="2800" dirty="0" smtClean="0">
              <a:ea typeface="ヒラギノ角ゴ Pro W3" pitchFamily="-110" charset="-128"/>
              <a:cs typeface="ヒラギノ角ゴ Pro W3" pitchFamily="-110" charset="-128"/>
            </a:endParaRPr>
          </a:p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Moins d’antalgiques majeurs à la sortie</a:t>
            </a:r>
          </a:p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Suites simples dans 68% des cas (vs 45%)</a:t>
            </a:r>
          </a:p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Cicatrice moins inflammatoire </a:t>
            </a:r>
            <a:r>
              <a:rPr lang="fr-FR" sz="2800" dirty="0" smtClean="0">
                <a:solidFill>
                  <a:srgbClr val="000000"/>
                </a:solidFill>
                <a:ea typeface="ヒラギノ角ゴ Pro W3" pitchFamily="-110" charset="-128"/>
                <a:cs typeface="ヒラギノ角ゴ Pro W3" pitchFamily="-110" charset="-128"/>
              </a:rPr>
              <a:t>(22 vs 45%)</a:t>
            </a:r>
          </a:p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Moins de </a:t>
            </a:r>
            <a:r>
              <a:rPr lang="fr-FR" sz="2800" dirty="0" err="1" smtClean="0">
                <a:ea typeface="ヒラギノ角ゴ Pro W3" pitchFamily="-110" charset="-128"/>
                <a:cs typeface="ヒラギノ角ゴ Pro W3" pitchFamily="-110" charset="-128"/>
              </a:rPr>
              <a:t>sepsis</a:t>
            </a: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profond responsable de reprise chirurgicale </a:t>
            </a:r>
            <a:r>
              <a:rPr lang="fr-FR" sz="2800" dirty="0" smtClean="0">
                <a:solidFill>
                  <a:srgbClr val="000000"/>
                </a:solidFill>
                <a:ea typeface="ヒラギノ角ゴ Pro W3" pitchFamily="-110" charset="-128"/>
                <a:cs typeface="ヒラギノ角ゴ Pro W3" pitchFamily="-110" charset="-128"/>
              </a:rPr>
              <a:t>(9 vs 32%)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dirty="0" smtClean="0">
                <a:ea typeface="ヒラギノ角ゴ Pro W3" pitchFamily="-110" charset="-128"/>
                <a:cs typeface="ヒラギノ角ゴ Pro W3" pitchFamily="-110" charset="-128"/>
              </a:rPr>
              <a:t>Perspectives</a:t>
            </a: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ヒラギノ角ゴ Pro W3" charset="-128"/>
                <a:cs typeface="ヒラギノ角ゴ Pro W3" charset="-128"/>
              </a:rPr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286000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Etude 2013 avec </a:t>
            </a:r>
            <a:r>
              <a:rPr lang="fr-FR" sz="2800" dirty="0" err="1" smtClean="0">
                <a:ea typeface="ヒラギノ角ゴ Pro W3" pitchFamily="-110" charset="-128"/>
                <a:cs typeface="ヒラギノ角ゴ Pro W3" pitchFamily="-110" charset="-128"/>
              </a:rPr>
              <a:t>Miel&amp;VAC</a:t>
            </a:r>
            <a:r>
              <a:rPr lang="fr-FR" sz="2800" dirty="0" smtClean="0">
                <a:ea typeface="ヒラギノ角ゴ Pro W3" pitchFamily="-110" charset="-128"/>
                <a:cs typeface="ヒラギノ角ゴ Pro W3" pitchFamily="-110" charset="-128"/>
              </a:rPr>
              <a:t> sans drainage</a:t>
            </a:r>
          </a:p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ea typeface="ヒラギノ角ゴ Pro W3" pitchFamily="-110" charset="-128"/>
                <a:cs typeface="ヒラギノ角ゴ Pro W3" pitchFamily="-110" charset="-128"/>
              </a:rPr>
              <a:t>Collage biologique des tissus</a:t>
            </a:r>
          </a:p>
          <a:p>
            <a:pPr marL="514350" indent="-514350">
              <a:spcAft>
                <a:spcPts val="2400"/>
              </a:spcAft>
              <a:buFont typeface="Arial"/>
              <a:buChar char="•"/>
            </a:pPr>
            <a:r>
              <a:rPr lang="fr-FR" sz="2800" dirty="0" smtClean="0">
                <a:solidFill>
                  <a:srgbClr val="000000"/>
                </a:solidFill>
                <a:ea typeface="ヒラギノ角ゴ Pro W3" pitchFamily="-110" charset="-128"/>
                <a:cs typeface="ヒラギノ角ゴ Pro W3" pitchFamily="-110" charset="-128"/>
              </a:rPr>
              <a:t>Etude sur les ulcères veineux résistants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18002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QCM 1: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720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Quel est le principale facteur responsable de l’activité antibactérienne du miel?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299695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 Réponse ROUGE : la </a:t>
            </a:r>
            <a:r>
              <a:rPr lang="fr-FR" dirty="0" err="1" smtClean="0">
                <a:solidFill>
                  <a:srgbClr val="FF0000"/>
                </a:solidFill>
              </a:rPr>
              <a:t>bétadéfensine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0070C0"/>
                </a:solidFill>
              </a:rPr>
              <a:t> Réponse BLEUE : l’effet osmotique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Réponse JAUNE : le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methylglyoxal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00B050"/>
                </a:solidFill>
              </a:rPr>
              <a:t> Réponse VERTE : les </a:t>
            </a:r>
            <a:r>
              <a:rPr lang="fr-FR" dirty="0" err="1" smtClean="0">
                <a:solidFill>
                  <a:srgbClr val="00B050"/>
                </a:solidFill>
              </a:rPr>
              <a:t>flavonoides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00:00:46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00:01:00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00:00:58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00:00:57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00:00:53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00:00:49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00:00:47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00:00:39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00:00:38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00:00:37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00:00:36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00:00:35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00:00:34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00:00:29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00:00:28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00:00:27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00:00:26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00:00:25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00:00:24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00:00:23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00:00:22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00:00:21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00:00:20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00:00:19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00:00:18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00:00:17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00:00:16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00:00:15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00:00:14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00:00:13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00:00:12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00:00:11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00:00:10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00:00:09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00:00:08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00:00:07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00:00:06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00:00:05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00:00:04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00:00:03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00:00:02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00:00:01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00:00:00</a:t>
            </a:r>
          </a:p>
        </p:txBody>
      </p:sp>
      <p:pic>
        <p:nvPicPr>
          <p:cNvPr id="73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18002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QCM 2: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8206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Quel est l’indication privilégiée d’un pansement a base de miel?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299695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 Réponse ROUGE : Une plaie chronique sèche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0070C0"/>
                </a:solidFill>
              </a:rPr>
              <a:t> Réponse BLEUE : une plaie très exsudative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Réponse JAUNE : un ulcère veineux peu exsudatif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00B050"/>
                </a:solidFill>
              </a:rPr>
              <a:t> Réponse VERTE : un ulcère artériel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00:00:48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00:00:46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00:01:00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00:00:58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00:00:57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00:00:53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00:00:54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00:00:49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00:00:47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00:00:40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00:00:39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00:00:38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00:00:37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00:00:36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00:00:35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00:00:34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00:00:30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00:00:29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00:00:28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00:00:27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00:00:26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00:00:25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00:00:24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00:00:23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00:00:22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00:00:21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00:00:20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00:00:19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00:00:18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00:00:17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00:00:16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00:00:15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00:00:14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00:00:13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00:00:12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00:00:11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00:00:10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00:00:09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00:00:08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00:00:07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00:00:06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00:00:05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00:00:04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00:00:03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00:00:02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00:00:01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851920" y="332656"/>
            <a:ext cx="453650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600" dirty="0" smtClean="0">
                <a:solidFill>
                  <a:srgbClr val="FF0000"/>
                </a:solidFill>
                <a:latin typeface="OCR A Std" pitchFamily="49" charset="0"/>
              </a:rPr>
              <a:t>00:00:00</a:t>
            </a:r>
          </a:p>
        </p:txBody>
      </p:sp>
      <p:pic>
        <p:nvPicPr>
          <p:cNvPr id="73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2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« TIME* »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800"/>
              </a:spcAft>
            </a:pPr>
            <a:r>
              <a:rPr lang="fr-FR" sz="4364" dirty="0" smtClean="0"/>
              <a:t>Préparation du lit de la plaie</a:t>
            </a:r>
          </a:p>
          <a:p>
            <a:pPr lvl="1">
              <a:spcAft>
                <a:spcPts val="1800"/>
              </a:spcAft>
            </a:pPr>
            <a:r>
              <a:rPr lang="fr-FR" sz="3636" dirty="0" smtClean="0"/>
              <a:t>Contrôle des tissus nécrosés</a:t>
            </a:r>
          </a:p>
          <a:p>
            <a:pPr lvl="1">
              <a:spcAft>
                <a:spcPts val="1800"/>
              </a:spcAft>
            </a:pPr>
            <a:r>
              <a:rPr lang="fr-FR" sz="3636" dirty="0" smtClean="0"/>
              <a:t>Contrôle de l’infection</a:t>
            </a:r>
          </a:p>
          <a:p>
            <a:pPr lvl="1">
              <a:spcAft>
                <a:spcPts val="1800"/>
              </a:spcAft>
            </a:pPr>
            <a:r>
              <a:rPr lang="fr-FR" sz="3636" dirty="0" smtClean="0"/>
              <a:t>Contrôle des exsudats (maintien de l’humidité)</a:t>
            </a:r>
          </a:p>
          <a:p>
            <a:pPr lvl="1">
              <a:spcAft>
                <a:spcPts val="1800"/>
              </a:spcAft>
            </a:pPr>
            <a:r>
              <a:rPr lang="fr-FR" sz="3636" dirty="0" smtClean="0"/>
              <a:t>Favoriser l’</a:t>
            </a:r>
            <a:r>
              <a:rPr lang="fr-FR" sz="3636" dirty="0" err="1" smtClean="0"/>
              <a:t>épidermisation</a:t>
            </a:r>
            <a:endParaRPr lang="fr-FR" sz="3636" dirty="0" smtClean="0"/>
          </a:p>
          <a:p>
            <a:pPr lvl="1">
              <a:spcAft>
                <a:spcPts val="1800"/>
              </a:spcAft>
              <a:buNone/>
            </a:pPr>
            <a:endParaRPr lang="fr-FR" sz="3200" dirty="0" smtClean="0"/>
          </a:p>
          <a:p>
            <a:pPr>
              <a:spcAft>
                <a:spcPts val="1800"/>
              </a:spcAft>
              <a:buNone/>
            </a:pPr>
            <a:r>
              <a:rPr lang="fr-FR" i="1" dirty="0" smtClean="0">
                <a:solidFill>
                  <a:schemeClr val="tx2"/>
                </a:solidFill>
              </a:rPr>
              <a:t>* </a:t>
            </a:r>
            <a:r>
              <a:rPr lang="fr-FR" i="1" dirty="0" err="1" smtClean="0">
                <a:solidFill>
                  <a:schemeClr val="tx2"/>
                </a:solidFill>
              </a:rPr>
              <a:t>Wound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bed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preparation</a:t>
            </a:r>
            <a:r>
              <a:rPr lang="fr-FR" i="1" dirty="0" smtClean="0">
                <a:solidFill>
                  <a:schemeClr val="tx2"/>
                </a:solidFill>
              </a:rPr>
              <a:t>: a </a:t>
            </a:r>
            <a:r>
              <a:rPr lang="fr-FR" i="1" dirty="0" err="1" smtClean="0">
                <a:solidFill>
                  <a:schemeClr val="tx2"/>
                </a:solidFill>
              </a:rPr>
              <a:t>systematic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approach</a:t>
            </a:r>
            <a:r>
              <a:rPr lang="fr-FR" i="1" dirty="0" smtClean="0">
                <a:solidFill>
                  <a:schemeClr val="tx2"/>
                </a:solidFill>
              </a:rPr>
              <a:t> to </a:t>
            </a:r>
            <a:r>
              <a:rPr lang="fr-FR" i="1" dirty="0" err="1" smtClean="0">
                <a:solidFill>
                  <a:schemeClr val="tx2"/>
                </a:solidFill>
              </a:rPr>
              <a:t>wound</a:t>
            </a:r>
            <a:r>
              <a:rPr lang="fr-FR" i="1" dirty="0" smtClean="0">
                <a:solidFill>
                  <a:schemeClr val="tx2"/>
                </a:solidFill>
              </a:rPr>
              <a:t> management. </a:t>
            </a:r>
          </a:p>
          <a:p>
            <a:pPr>
              <a:spcAft>
                <a:spcPts val="1800"/>
              </a:spcAft>
              <a:buNone/>
            </a:pPr>
            <a:r>
              <a:rPr lang="fr-FR" i="1" dirty="0" err="1" smtClean="0">
                <a:solidFill>
                  <a:schemeClr val="tx2"/>
                </a:solidFill>
              </a:rPr>
              <a:t>Schultz</a:t>
            </a:r>
            <a:r>
              <a:rPr lang="fr-FR" i="1" dirty="0" smtClean="0">
                <a:solidFill>
                  <a:schemeClr val="tx2"/>
                </a:solidFill>
              </a:rPr>
              <a:t> GS, </a:t>
            </a:r>
            <a:r>
              <a:rPr lang="fr-FR" i="1" dirty="0" err="1" smtClean="0">
                <a:solidFill>
                  <a:schemeClr val="tx2"/>
                </a:solidFill>
              </a:rPr>
              <a:t>Sibbald</a:t>
            </a:r>
            <a:r>
              <a:rPr lang="fr-FR" i="1" dirty="0" smtClean="0">
                <a:solidFill>
                  <a:schemeClr val="tx2"/>
                </a:solidFill>
              </a:rPr>
              <a:t> RG, </a:t>
            </a:r>
            <a:r>
              <a:rPr lang="fr-FR" i="1" dirty="0" err="1" smtClean="0">
                <a:solidFill>
                  <a:schemeClr val="tx2"/>
                </a:solidFill>
              </a:rPr>
              <a:t>Falanga</a:t>
            </a:r>
            <a:r>
              <a:rPr lang="fr-FR" i="1" dirty="0" smtClean="0">
                <a:solidFill>
                  <a:schemeClr val="tx2"/>
                </a:solidFill>
              </a:rPr>
              <a:t> V, </a:t>
            </a:r>
            <a:r>
              <a:rPr lang="fr-FR" i="1" dirty="0" err="1" smtClean="0">
                <a:solidFill>
                  <a:schemeClr val="tx2"/>
                </a:solidFill>
              </a:rPr>
              <a:t>Teot</a:t>
            </a:r>
            <a:r>
              <a:rPr lang="fr-FR" i="1" dirty="0" smtClean="0">
                <a:solidFill>
                  <a:schemeClr val="tx2"/>
                </a:solidFill>
              </a:rPr>
              <a:t> L - </a:t>
            </a:r>
            <a:r>
              <a:rPr lang="fr-FR" i="1" dirty="0" err="1" smtClean="0">
                <a:solidFill>
                  <a:schemeClr val="tx2"/>
                </a:solidFill>
              </a:rPr>
              <a:t>Wound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Repair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err="1" smtClean="0">
                <a:solidFill>
                  <a:schemeClr val="tx2"/>
                </a:solidFill>
              </a:rPr>
              <a:t>Regen</a:t>
            </a:r>
            <a:r>
              <a:rPr lang="fr-FR" i="1" dirty="0" smtClean="0">
                <a:solidFill>
                  <a:schemeClr val="tx2"/>
                </a:solidFill>
              </a:rPr>
              <a:t>. Mars 2003</a:t>
            </a:r>
            <a:endParaRPr lang="fr-FR" dirty="0"/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IME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Tissus nécrosés sous contrôle (débridement)</a:t>
            </a:r>
          </a:p>
          <a:p>
            <a:pPr lvl="1"/>
            <a:r>
              <a:rPr lang="fr-FR" sz="2000" dirty="0" smtClean="0"/>
              <a:t>Action mécanique « large » voir « chirurgicale »	</a:t>
            </a:r>
          </a:p>
          <a:p>
            <a:pPr lvl="1"/>
            <a:r>
              <a:rPr lang="fr-FR" sz="2000" dirty="0" smtClean="0"/>
              <a:t>Transformer une plaie chronique en plaie aigue</a:t>
            </a:r>
          </a:p>
          <a:p>
            <a:pPr lvl="1"/>
            <a:r>
              <a:rPr lang="fr-FR" sz="2000" dirty="0" smtClean="0"/>
              <a:t>Contrôle de la douleur		</a:t>
            </a:r>
          </a:p>
          <a:p>
            <a:pPr lvl="1"/>
            <a:endParaRPr lang="fr-FR" sz="2000" dirty="0" smtClean="0"/>
          </a:p>
          <a:p>
            <a:pPr lvl="1">
              <a:buNone/>
            </a:pPr>
            <a:endParaRPr lang="fr-FR" sz="2400" dirty="0" smtClean="0"/>
          </a:p>
          <a:p>
            <a:r>
              <a:rPr lang="fr-FR" sz="2400" dirty="0" smtClean="0"/>
              <a:t>Action du miel</a:t>
            </a:r>
          </a:p>
          <a:p>
            <a:pPr lvl="1"/>
            <a:r>
              <a:rPr lang="fr-FR" sz="2000" dirty="0" smtClean="0"/>
              <a:t>Détersion par effet osmotique </a:t>
            </a:r>
          </a:p>
          <a:p>
            <a:pPr lvl="1"/>
            <a:r>
              <a:rPr lang="fr-FR" sz="2000" dirty="0" smtClean="0"/>
              <a:t>Absence d’adhérence du pansement</a:t>
            </a: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A6A6A6"/>
                </a:solidFill>
              </a:rPr>
              <a:t>T</a:t>
            </a:r>
            <a:r>
              <a:rPr lang="fr-FR" dirty="0" smtClean="0"/>
              <a:t>I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ME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Inflammation et infection sous contrôle</a:t>
            </a:r>
          </a:p>
          <a:p>
            <a:pPr lvl="1"/>
            <a:r>
              <a:rPr lang="fr-FR" sz="2000" dirty="0" smtClean="0"/>
              <a:t>Réduire l’</a:t>
            </a:r>
            <a:r>
              <a:rPr lang="fr-FR" sz="2000" dirty="0" err="1" smtClean="0"/>
              <a:t>oedeme</a:t>
            </a:r>
            <a:r>
              <a:rPr lang="fr-FR" sz="2000" dirty="0" smtClean="0"/>
              <a:t> 					</a:t>
            </a:r>
          </a:p>
          <a:p>
            <a:pPr lvl="1"/>
            <a:r>
              <a:rPr lang="fr-FR" sz="2000" dirty="0" smtClean="0"/>
              <a:t>Réduire la douleur					</a:t>
            </a:r>
          </a:p>
          <a:p>
            <a:pPr lvl="1"/>
            <a:r>
              <a:rPr lang="fr-FR" sz="2000" dirty="0" smtClean="0"/>
              <a:t>Réduire la charge bactérienne sans l’éradiquer	</a:t>
            </a:r>
          </a:p>
          <a:p>
            <a:pPr lvl="1"/>
            <a:r>
              <a:rPr lang="fr-FR" sz="2000" dirty="0" smtClean="0"/>
              <a:t>Barrière thermique</a:t>
            </a:r>
          </a:p>
          <a:p>
            <a:pPr lvl="1">
              <a:buNone/>
            </a:pPr>
            <a:r>
              <a:rPr lang="fr-FR" sz="2000" dirty="0" smtClean="0"/>
              <a:t>	</a:t>
            </a:r>
            <a:r>
              <a:rPr lang="fr-FR" sz="1800" dirty="0" smtClean="0"/>
              <a:t>						</a:t>
            </a:r>
          </a:p>
          <a:p>
            <a:r>
              <a:rPr lang="fr-FR" sz="2400" dirty="0" smtClean="0"/>
              <a:t>Action du miel</a:t>
            </a:r>
          </a:p>
          <a:p>
            <a:pPr lvl="1"/>
            <a:r>
              <a:rPr lang="fr-FR" sz="2000" dirty="0" smtClean="0"/>
              <a:t>effet osmotique (absorbe l’humidité)</a:t>
            </a:r>
          </a:p>
          <a:p>
            <a:pPr lvl="1"/>
            <a:r>
              <a:rPr lang="fr-FR" sz="2000" dirty="0" smtClean="0"/>
              <a:t>action anti-inflammatoire (</a:t>
            </a:r>
            <a:r>
              <a:rPr lang="fr-FR" sz="2000" dirty="0" err="1" smtClean="0"/>
              <a:t>flavonoides</a:t>
            </a:r>
            <a:r>
              <a:rPr lang="fr-FR" sz="2000" dirty="0" smtClean="0"/>
              <a:t>) </a:t>
            </a:r>
          </a:p>
          <a:p>
            <a:pPr lvl="1"/>
            <a:r>
              <a:rPr lang="fr-FR" sz="2000" dirty="0" smtClean="0"/>
              <a:t>action antibactérienne (GOX </a:t>
            </a:r>
            <a:r>
              <a:rPr lang="fr-FR" sz="2000" dirty="0" err="1" smtClean="0">
                <a:sym typeface="Wingdings"/>
              </a:rPr>
              <a:t></a:t>
            </a:r>
            <a:r>
              <a:rPr lang="fr-FR" sz="2000" dirty="0" smtClean="0">
                <a:sym typeface="Wingdings"/>
              </a:rPr>
              <a:t> </a:t>
            </a:r>
            <a:r>
              <a:rPr lang="fr-FR" sz="2000" dirty="0" smtClean="0"/>
              <a:t>H2O2, beta </a:t>
            </a:r>
            <a:r>
              <a:rPr lang="fr-FR" sz="2000" dirty="0" err="1" smtClean="0"/>
              <a:t>défensine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dégagement de chaleur au contact de l’eau</a:t>
            </a: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A6A6A6"/>
                </a:solidFill>
              </a:rPr>
              <a:t>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fr-FR" dirty="0" smtClean="0">
                <a:solidFill>
                  <a:srgbClr val="000000"/>
                </a:solidFill>
              </a:rPr>
              <a:t>M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Maintien de l’humidité</a:t>
            </a:r>
          </a:p>
          <a:p>
            <a:pPr lvl="1"/>
            <a:r>
              <a:rPr lang="fr-FR" sz="2000" dirty="0" smtClean="0"/>
              <a:t>Réduire les exsudats				</a:t>
            </a:r>
          </a:p>
          <a:p>
            <a:pPr lvl="1"/>
            <a:r>
              <a:rPr lang="fr-FR" sz="2000" dirty="0" smtClean="0"/>
              <a:t>Contrôler les exsudats (plaies aigues vs plaies chroniques) </a:t>
            </a:r>
          </a:p>
          <a:p>
            <a:pPr lvl="1"/>
            <a:r>
              <a:rPr lang="fr-FR" sz="2000" dirty="0" smtClean="0"/>
              <a:t>Maintenir une hygrométrie stable</a:t>
            </a:r>
          </a:p>
          <a:p>
            <a:pPr lvl="1"/>
            <a:endParaRPr lang="fr-FR" sz="2000" dirty="0" smtClean="0"/>
          </a:p>
          <a:p>
            <a:r>
              <a:rPr lang="fr-FR" sz="2400" dirty="0" smtClean="0"/>
              <a:t>Action du miel</a:t>
            </a:r>
          </a:p>
          <a:p>
            <a:pPr lvl="1"/>
            <a:r>
              <a:rPr lang="fr-FR" sz="2000" dirty="0" smtClean="0"/>
              <a:t>absorption des exsudats par effet osmotique (interface humide peu adhérente)</a:t>
            </a:r>
          </a:p>
          <a:p>
            <a:pPr lvl="1"/>
            <a:r>
              <a:rPr lang="fr-FR" sz="2000" dirty="0" smtClean="0"/>
              <a:t>Maintien d’un taux d’humidité à 17%</a:t>
            </a:r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A6A6A6"/>
                </a:solidFill>
              </a:rPr>
              <a:t>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fr-FR" dirty="0" smtClean="0">
                <a:solidFill>
                  <a:srgbClr val="A6A6A6"/>
                </a:solidFill>
              </a:rPr>
              <a:t>M</a:t>
            </a:r>
            <a:r>
              <a:rPr lang="fr-FR" dirty="0" smtClean="0"/>
              <a:t>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Epidermisation</a:t>
            </a:r>
          </a:p>
          <a:p>
            <a:pPr lvl="1"/>
            <a:r>
              <a:rPr lang="fr-FR" sz="2000" dirty="0" smtClean="0"/>
              <a:t>Protection des berges					</a:t>
            </a:r>
          </a:p>
          <a:p>
            <a:pPr lvl="1"/>
            <a:r>
              <a:rPr lang="fr-FR" sz="2000" dirty="0" smtClean="0"/>
              <a:t>Attention à l’ischémie (oxygène), améliorer le débit sanguin</a:t>
            </a:r>
          </a:p>
          <a:p>
            <a:pPr lvl="1"/>
            <a:r>
              <a:rPr lang="fr-FR" sz="2000" dirty="0" smtClean="0"/>
              <a:t>Stimuler les facteurs de croissance	</a:t>
            </a:r>
          </a:p>
          <a:p>
            <a:pPr lvl="1">
              <a:buNone/>
            </a:pPr>
            <a:r>
              <a:rPr lang="fr-FR" sz="2000" dirty="0" smtClean="0"/>
              <a:t>				</a:t>
            </a:r>
          </a:p>
          <a:p>
            <a:r>
              <a:rPr lang="fr-FR" sz="2400" dirty="0" smtClean="0"/>
              <a:t>Action du miel</a:t>
            </a:r>
          </a:p>
          <a:p>
            <a:pPr lvl="1"/>
            <a:r>
              <a:rPr lang="fr-FR" sz="2000" dirty="0" smtClean="0"/>
              <a:t>Densité forte, viscosité adaptée, </a:t>
            </a:r>
          </a:p>
          <a:p>
            <a:pPr lvl="1"/>
            <a:r>
              <a:rPr lang="fr-FR" sz="2000" dirty="0" smtClean="0"/>
              <a:t>peu d’adhérence, PH à 5 (idem PH de la peau)</a:t>
            </a:r>
          </a:p>
          <a:p>
            <a:pPr lvl="1"/>
            <a:r>
              <a:rPr lang="fr-FR" sz="2000" dirty="0" smtClean="0"/>
              <a:t>Dégagement d’oxygène (GOX et H2O2)</a:t>
            </a:r>
          </a:p>
          <a:p>
            <a:pPr lvl="1"/>
            <a:r>
              <a:rPr lang="fr-FR" sz="2000" dirty="0" smtClean="0"/>
              <a:t>Effet du </a:t>
            </a:r>
            <a:r>
              <a:rPr lang="fr-FR" sz="2000" dirty="0" err="1" smtClean="0"/>
              <a:t>Methylglyoxal</a:t>
            </a:r>
            <a:r>
              <a:rPr lang="fr-FR" sz="2000" dirty="0" smtClean="0"/>
              <a:t> (±)</a:t>
            </a:r>
            <a:endParaRPr lang="fr-FR" sz="2000" dirty="0"/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A6A6A6"/>
                </a:solidFill>
              </a:rPr>
              <a:t>Conclusion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Action du miel</a:t>
            </a:r>
          </a:p>
          <a:p>
            <a:pPr lvl="1"/>
            <a:r>
              <a:rPr lang="fr-FR" sz="2000" dirty="0" smtClean="0"/>
              <a:t>Satisfait à tous les critères de la préparation du lit de la plaie</a:t>
            </a:r>
          </a:p>
          <a:p>
            <a:pPr lvl="1"/>
            <a:r>
              <a:rPr lang="fr-FR" sz="2000" dirty="0" smtClean="0"/>
              <a:t>Peu couteux</a:t>
            </a:r>
          </a:p>
          <a:p>
            <a:pPr lvl="1"/>
            <a:r>
              <a:rPr lang="fr-FR" sz="2000" dirty="0" smtClean="0"/>
              <a:t>Actif sur les odeurs (H2O2)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400" dirty="0" smtClean="0"/>
              <a:t>Indications privilégiées</a:t>
            </a:r>
          </a:p>
          <a:p>
            <a:pPr lvl="1"/>
            <a:r>
              <a:rPr lang="fr-FR" sz="2000" dirty="0" smtClean="0"/>
              <a:t>Plaie peu exsudative en phase précoce</a:t>
            </a:r>
          </a:p>
          <a:p>
            <a:pPr lvl="1"/>
            <a:r>
              <a:rPr lang="fr-FR" sz="2000" dirty="0" smtClean="0"/>
              <a:t>Ulcère veineux</a:t>
            </a:r>
            <a:r>
              <a:rPr lang="fr-FR" sz="2000" dirty="0" smtClean="0"/>
              <a:t> (résistant </a:t>
            </a:r>
            <a:r>
              <a:rPr lang="fr-FR" sz="2000" dirty="0" smtClean="0"/>
              <a:t>au traitement </a:t>
            </a:r>
            <a:r>
              <a:rPr lang="fr-FR" sz="2000" dirty="0" smtClean="0"/>
              <a:t>classique)</a:t>
            </a:r>
          </a:p>
          <a:p>
            <a:pPr lvl="1"/>
            <a:r>
              <a:rPr lang="fr-FR" sz="2000" dirty="0" smtClean="0"/>
              <a:t>Plaie fermée « à risque »</a:t>
            </a:r>
          </a:p>
          <a:p>
            <a:endParaRPr lang="fr-FR" sz="2400" dirty="0" smtClean="0"/>
          </a:p>
          <a:p>
            <a:r>
              <a:rPr lang="fr-FR" sz="2400" dirty="0" smtClean="0"/>
              <a:t>Contre indication</a:t>
            </a:r>
          </a:p>
          <a:p>
            <a:pPr lvl="1"/>
            <a:r>
              <a:rPr lang="fr-FR" sz="2000" dirty="0" smtClean="0"/>
              <a:t>Plaie sèche</a:t>
            </a:r>
          </a:p>
          <a:p>
            <a:pPr lvl="1"/>
            <a:r>
              <a:rPr lang="fr-FR" sz="2000" dirty="0" smtClean="0"/>
              <a:t>Plaie très exsudative</a:t>
            </a:r>
            <a:endParaRPr lang="fr-FR" sz="2000" dirty="0"/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05740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fr-FR" sz="4889" dirty="0" smtClean="0"/>
              <a:t>Pansement au miel &amp;</a:t>
            </a:r>
            <a:br>
              <a:rPr lang="fr-FR" sz="4889" dirty="0" smtClean="0"/>
            </a:br>
            <a:r>
              <a:rPr lang="fr-FR" sz="4889" dirty="0" smtClean="0"/>
              <a:t>thérapie par pression </a:t>
            </a:r>
            <a:r>
              <a:rPr lang="fr-FR" sz="4889" dirty="0" smtClean="0"/>
              <a:t>négative</a:t>
            </a:r>
            <a:br>
              <a:rPr lang="fr-FR" sz="4889" dirty="0" smtClean="0"/>
            </a:br>
            <a:r>
              <a:rPr lang="fr-FR" sz="4889" dirty="0" smtClean="0"/>
              <a:t>(TPN)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286000"/>
          </a:xfrm>
        </p:spPr>
        <p:txBody>
          <a:bodyPr>
            <a:normAutofit/>
          </a:bodyPr>
          <a:lstStyle/>
          <a:p>
            <a:pPr algn="ctr">
              <a:lnSpc>
                <a:spcPts val="4800"/>
              </a:lnSpc>
              <a:buNone/>
            </a:pPr>
            <a:r>
              <a:rPr lang="fr-FR" sz="2400" dirty="0" smtClean="0"/>
              <a:t>Dermolipectomies post chirurgie de l’obésité</a:t>
            </a:r>
          </a:p>
          <a:p>
            <a:pPr algn="ctr">
              <a:lnSpc>
                <a:spcPts val="4800"/>
              </a:lnSpc>
              <a:buNone/>
            </a:pPr>
            <a:r>
              <a:rPr lang="fr-FR" sz="2400" dirty="0" smtClean="0"/>
              <a:t>Etude cas témoins</a:t>
            </a:r>
            <a:endParaRPr lang="fr-FR" sz="2400" dirty="0"/>
          </a:p>
        </p:txBody>
      </p:sp>
      <p:pic>
        <p:nvPicPr>
          <p:cNvPr id="4" name="Picture 4" descr="C:\Users\Morgane\Desktop\Bandeau site Web JAPC V2 - Copie.jpg"/>
          <p:cNvPicPr>
            <a:picLocks noChangeAspect="1" noChangeArrowheads="1"/>
          </p:cNvPicPr>
          <p:nvPr/>
        </p:nvPicPr>
        <p:blipFill>
          <a:blip r:embed="rId2" cstate="print"/>
          <a:srcRect b="49040"/>
          <a:stretch>
            <a:fillRect/>
          </a:stretch>
        </p:blipFill>
        <p:spPr bwMode="auto">
          <a:xfrm>
            <a:off x="0" y="6381328"/>
            <a:ext cx="914400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ModeleJAPC2012</Template>
  <TotalTime>715</TotalTime>
  <Words>1661</Words>
  <Application>Microsoft Office PowerPoint</Application>
  <PresentationFormat>Présentation à l'écran (4:3)</PresentationFormat>
  <Paragraphs>300</Paragraphs>
  <Slides>24</Slides>
  <Notes>0</Notes>
  <HiddenSlides>0</HiddenSlides>
  <MMClips>2</MMClips>
  <ScaleCrop>false</ScaleCrop>
  <HeadingPairs>
    <vt:vector size="4" baseType="variant"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Conception personnalisée</vt:lpstr>
      <vt:lpstr>Thème Office</vt:lpstr>
      <vt:lpstr>Diapositive 1</vt:lpstr>
      <vt:lpstr>Conflits d’intérêt</vt:lpstr>
      <vt:lpstr>Objectif « TIME* »</vt:lpstr>
      <vt:lpstr>TIME</vt:lpstr>
      <vt:lpstr>TIME</vt:lpstr>
      <vt:lpstr>TIME</vt:lpstr>
      <vt:lpstr>TIME</vt:lpstr>
      <vt:lpstr>Conclusion</vt:lpstr>
      <vt:lpstr>Pansement au miel &amp; thérapie par pression négative (TPN) </vt:lpstr>
      <vt:lpstr>Justification de l’étude </vt:lpstr>
      <vt:lpstr>Objectifs </vt:lpstr>
      <vt:lpstr>Population et méthodes </vt:lpstr>
      <vt:lpstr>Diapositive 13</vt:lpstr>
      <vt:lpstr>Protocole de soins </vt:lpstr>
      <vt:lpstr>Diapositive 15</vt:lpstr>
      <vt:lpstr>Résultats </vt:lpstr>
      <vt:lpstr>Résultats </vt:lpstr>
      <vt:lpstr>Résultats </vt:lpstr>
      <vt:lpstr>Résultats </vt:lpstr>
      <vt:lpstr>Résultats </vt:lpstr>
      <vt:lpstr>CONCLUSION </vt:lpstr>
      <vt:lpstr>Perspectives </vt:lpstr>
      <vt:lpstr>QCM 1:  </vt:lpstr>
      <vt:lpstr>QCM 2:  </vt:lpstr>
    </vt:vector>
  </TitlesOfParts>
  <Company>Grizli777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communication</dc:title>
  <dc:creator>Admin</dc:creator>
  <cp:lastModifiedBy>David Lechaux</cp:lastModifiedBy>
  <cp:revision>66</cp:revision>
  <dcterms:created xsi:type="dcterms:W3CDTF">2013-09-18T07:23:22Z</dcterms:created>
  <dcterms:modified xsi:type="dcterms:W3CDTF">2013-09-18T07:27:38Z</dcterms:modified>
</cp:coreProperties>
</file>