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9.xml" ContentType="application/vnd.openxmlformats-officedocument.presentationml.slide+xml"/>
  <Override PartName="/ppt/charts/chart4.xml" ContentType="application/vnd.openxmlformats-officedocument.drawingml.chart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35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charts/chart5.xml" ContentType="application/vnd.openxmlformats-officedocument.drawingml.chart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ppt/slideLayouts/slideLayout36.xml" ContentType="application/vnd.openxmlformats-officedocument.presentationml.slideLayou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charts/chart6.xml" ContentType="application/vnd.openxmlformats-officedocument.drawingml.chart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0.xml" ContentType="application/vnd.openxmlformats-officedocument.presentationml.slideLayout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  <p:sldMasterId id="2147483674" r:id="rId2"/>
    <p:sldMasterId id="2147483687" r:id="rId3"/>
  </p:sldMasterIdLst>
  <p:sldIdLst>
    <p:sldId id="256" r:id="rId4"/>
    <p:sldId id="257" r:id="rId5"/>
    <p:sldId id="263" r:id="rId6"/>
    <p:sldId id="265" r:id="rId7"/>
    <p:sldId id="264" r:id="rId8"/>
    <p:sldId id="266" r:id="rId9"/>
    <p:sldId id="268" r:id="rId10"/>
    <p:sldId id="272" r:id="rId11"/>
    <p:sldId id="267" r:id="rId12"/>
    <p:sldId id="276" r:id="rId13"/>
    <p:sldId id="269" r:id="rId14"/>
    <p:sldId id="275" r:id="rId15"/>
    <p:sldId id="270" r:id="rId16"/>
    <p:sldId id="271" r:id="rId17"/>
    <p:sldId id="273" r:id="rId18"/>
    <p:sldId id="274" r:id="rId19"/>
  </p:sldIdLst>
  <p:sldSz cx="16256000" cy="9144000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79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>
        <p:scale>
          <a:sx n="66" d="100"/>
          <a:sy n="66" d="100"/>
        </p:scale>
        <p:origin x="-2096" y="-1304"/>
      </p:cViewPr>
      <p:guideLst>
        <p:guide orient="horz" pos="2880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vidlechaux:Desktop:AFC%202017:Surv%20Ambu:etude%20objet%20connect&#233;%20v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vidlechaux:Desktop:AFC%202017:Surv%20Ambu:etude%20objet%20connect&#233;%20v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vidlechaux:Desktop:AFC%202017:Surv%20Ambu:etude%20objet%20connect&#233;%20v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vidlechaux:Desktop:AFC%202017:Surv%20Ambu:etude%20objet%20connect&#233;%20v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vidlechaux:Desktop:AFC%202017:Surv%20Ambu:etude%20objet%20connect&#233;%20v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avidlechaux:Desktop:AFC%202017:Surv%20Ambu:etude%20objet%20connect&#233;%20v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'Analyse des données'!$J$24:$L$24</c:f>
              <c:strCache>
                <c:ptCount val="1"/>
                <c:pt idx="0">
                  <c:v>Douleur absente ou faible à J1</c:v>
                </c:pt>
              </c:strCache>
            </c:strRef>
          </c:tx>
          <c:spPr>
            <a:solidFill>
              <a:srgbClr val="0079C1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données'!$M$23:$N$23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données'!$M$24:$N$24</c:f>
              <c:numCache>
                <c:formatCode>General</c:formatCode>
                <c:ptCount val="2"/>
                <c:pt idx="0">
                  <c:v>3.0</c:v>
                </c:pt>
                <c:pt idx="1">
                  <c:v>4.0</c:v>
                </c:pt>
              </c:numCache>
            </c:numRef>
          </c:val>
        </c:ser>
        <c:ser>
          <c:idx val="1"/>
          <c:order val="1"/>
          <c:tx>
            <c:strRef>
              <c:f>'Analyse des données'!$J$25:$L$25</c:f>
              <c:strCache>
                <c:ptCount val="1"/>
                <c:pt idx="0">
                  <c:v>Autres réponses</c:v>
                </c:pt>
              </c:strCache>
            </c:strRef>
          </c:tx>
          <c:spPr>
            <a:solidFill>
              <a:srgbClr val="D7185F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données'!$M$23:$N$23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données'!$M$25:$N$25</c:f>
              <c:numCache>
                <c:formatCode>General</c:formatCode>
                <c:ptCount val="2"/>
                <c:pt idx="0">
                  <c:v>7.0</c:v>
                </c:pt>
                <c:pt idx="1">
                  <c:v>6.0</c:v>
                </c:pt>
              </c:numCache>
            </c:numRef>
          </c:val>
        </c:ser>
        <c:shape val="box"/>
        <c:axId val="665361672"/>
        <c:axId val="657553240"/>
        <c:axId val="0"/>
      </c:bar3DChart>
      <c:catAx>
        <c:axId val="66536167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fr-FR"/>
          </a:p>
        </c:txPr>
        <c:crossAx val="657553240"/>
        <c:crosses val="autoZero"/>
        <c:auto val="1"/>
        <c:lblAlgn val="ctr"/>
        <c:lblOffset val="100"/>
      </c:catAx>
      <c:valAx>
        <c:axId val="657553240"/>
        <c:scaling>
          <c:orientation val="minMax"/>
        </c:scaling>
        <c:delete val="1"/>
        <c:axPos val="l"/>
        <c:numFmt formatCode="General" sourceLinked="1"/>
        <c:tickLblPos val="nextTo"/>
        <c:crossAx val="665361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8795902724549"/>
          <c:y val="0.376613595748137"/>
          <c:w val="0.362354539753327"/>
          <c:h val="0.246772808503725"/>
        </c:manualLayout>
      </c:layout>
      <c:txPr>
        <a:bodyPr/>
        <a:lstStyle/>
        <a:p>
          <a:pPr>
            <a:defRPr sz="2000"/>
          </a:pPr>
          <a:endParaRPr lang="fr-F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view3D>
      <c:rAngAx val="1"/>
    </c:view3D>
    <c:floor>
      <c:spPr>
        <a:noFill/>
        <a:ln w="9525">
          <a:noFill/>
        </a:ln>
      </c:spPr>
    </c:floor>
    <c:plotArea>
      <c:layout/>
      <c:bar3DChart>
        <c:barDir val="col"/>
        <c:grouping val="percentStacked"/>
        <c:ser>
          <c:idx val="0"/>
          <c:order val="0"/>
          <c:tx>
            <c:strRef>
              <c:f>'Analyse des données'!$J$28:$L$28</c:f>
              <c:strCache>
                <c:ptCount val="1"/>
                <c:pt idx="0">
                  <c:v>Douleur absente ou faible a J4</c:v>
                </c:pt>
              </c:strCache>
            </c:strRef>
          </c:tx>
          <c:spPr>
            <a:solidFill>
              <a:srgbClr val="0079C1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données'!$M$27:$N$27</c:f>
              <c:strCache>
                <c:ptCount val="2"/>
                <c:pt idx="0">
                  <c:v>contrôle</c:v>
                </c:pt>
                <c:pt idx="1">
                  <c:v>OCS </c:v>
                </c:pt>
              </c:strCache>
            </c:strRef>
          </c:cat>
          <c:val>
            <c:numRef>
              <c:f>'Analyse des données'!$M$28:$N$28</c:f>
              <c:numCache>
                <c:formatCode>General</c:formatCode>
                <c:ptCount val="2"/>
                <c:pt idx="0">
                  <c:v>7.0</c:v>
                </c:pt>
                <c:pt idx="1">
                  <c:v>8.0</c:v>
                </c:pt>
              </c:numCache>
            </c:numRef>
          </c:val>
        </c:ser>
        <c:ser>
          <c:idx val="1"/>
          <c:order val="1"/>
          <c:tx>
            <c:strRef>
              <c:f>'Analyse des données'!$J$29:$L$29</c:f>
              <c:strCache>
                <c:ptCount val="1"/>
                <c:pt idx="0">
                  <c:v>Autres réponses</c:v>
                </c:pt>
              </c:strCache>
            </c:strRef>
          </c:tx>
          <c:spPr>
            <a:solidFill>
              <a:srgbClr val="D7185F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données'!$M$27:$N$27</c:f>
              <c:strCache>
                <c:ptCount val="2"/>
                <c:pt idx="0">
                  <c:v>contrôle</c:v>
                </c:pt>
                <c:pt idx="1">
                  <c:v>OCS </c:v>
                </c:pt>
              </c:strCache>
            </c:strRef>
          </c:cat>
          <c:val>
            <c:numRef>
              <c:f>'Analyse des données'!$M$29:$N$29</c:f>
              <c:numCache>
                <c:formatCode>General</c:formatCode>
                <c:ptCount val="2"/>
                <c:pt idx="0">
                  <c:v>3.0</c:v>
                </c:pt>
                <c:pt idx="1">
                  <c:v>2.0</c:v>
                </c:pt>
              </c:numCache>
            </c:numRef>
          </c:val>
        </c:ser>
        <c:shape val="box"/>
        <c:axId val="664899512"/>
        <c:axId val="528927112"/>
        <c:axId val="0"/>
      </c:bar3DChart>
      <c:catAx>
        <c:axId val="66489951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fr-FR"/>
          </a:p>
        </c:txPr>
        <c:crossAx val="528927112"/>
        <c:crosses val="autoZero"/>
        <c:auto val="1"/>
        <c:lblAlgn val="ctr"/>
        <c:lblOffset val="100"/>
      </c:catAx>
      <c:valAx>
        <c:axId val="528927112"/>
        <c:scaling>
          <c:orientation val="minMax"/>
        </c:scaling>
        <c:delete val="1"/>
        <c:axPos val="l"/>
        <c:numFmt formatCode="0%" sourceLinked="1"/>
        <c:tickLblPos val="nextTo"/>
        <c:crossAx val="664899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410151856018"/>
          <c:y val="0.385430898864297"/>
          <c:w val="0.356661276715411"/>
          <c:h val="0.229138202271405"/>
        </c:manualLayout>
      </c:layout>
      <c:txPr>
        <a:bodyPr/>
        <a:lstStyle/>
        <a:p>
          <a:pPr>
            <a:defRPr sz="2000"/>
          </a:pPr>
          <a:endParaRPr lang="fr-F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'Analyse des données'!$J$32:$L$32</c:f>
              <c:strCache>
                <c:ptCount val="1"/>
                <c:pt idx="0">
                  <c:v>Réalimentation sans problème à J1</c:v>
                </c:pt>
              </c:strCache>
            </c:strRef>
          </c:tx>
          <c:spPr>
            <a:solidFill>
              <a:srgbClr val="0079C1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données'!$M$31:$N$31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données'!$M$32:$N$32</c:f>
              <c:numCache>
                <c:formatCode>General</c:formatCode>
                <c:ptCount val="2"/>
                <c:pt idx="0">
                  <c:v>4.0</c:v>
                </c:pt>
                <c:pt idx="1">
                  <c:v>4.0</c:v>
                </c:pt>
              </c:numCache>
            </c:numRef>
          </c:val>
        </c:ser>
        <c:ser>
          <c:idx val="1"/>
          <c:order val="1"/>
          <c:tx>
            <c:strRef>
              <c:f>'Analyse des données'!$J$33:$L$33</c:f>
              <c:strCache>
                <c:ptCount val="1"/>
                <c:pt idx="0">
                  <c:v>Autres réponses</c:v>
                </c:pt>
              </c:strCache>
            </c:strRef>
          </c:tx>
          <c:spPr>
            <a:solidFill>
              <a:srgbClr val="D7185F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données'!$M$31:$N$31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données'!$M$33:$N$33</c:f>
              <c:numCache>
                <c:formatCode>General</c:formatCode>
                <c:ptCount val="2"/>
                <c:pt idx="0">
                  <c:v>6.0</c:v>
                </c:pt>
                <c:pt idx="1">
                  <c:v>6.0</c:v>
                </c:pt>
              </c:numCache>
            </c:numRef>
          </c:val>
        </c:ser>
        <c:shape val="box"/>
        <c:axId val="69294936"/>
        <c:axId val="454311064"/>
        <c:axId val="0"/>
      </c:bar3DChart>
      <c:catAx>
        <c:axId val="6929493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fr-FR"/>
          </a:p>
        </c:txPr>
        <c:crossAx val="454311064"/>
        <c:crosses val="autoZero"/>
        <c:auto val="1"/>
        <c:lblAlgn val="ctr"/>
        <c:lblOffset val="100"/>
      </c:catAx>
      <c:valAx>
        <c:axId val="454311064"/>
        <c:scaling>
          <c:orientation val="minMax"/>
        </c:scaling>
        <c:delete val="1"/>
        <c:axPos val="l"/>
        <c:numFmt formatCode="General" sourceLinked="1"/>
        <c:tickLblPos val="nextTo"/>
        <c:crossAx val="692949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/>
          </a:pPr>
          <a:endParaRPr lang="fr-FR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'Analyse des données'!$J$36:$L$36</c:f>
              <c:strCache>
                <c:ptCount val="1"/>
                <c:pt idx="0">
                  <c:v>Réalimentation sans problème à J4</c:v>
                </c:pt>
              </c:strCache>
            </c:strRef>
          </c:tx>
          <c:spPr>
            <a:solidFill>
              <a:srgbClr val="0079C1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données'!$M$35:$N$35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données'!$M$36:$N$36</c:f>
              <c:numCache>
                <c:formatCode>General</c:formatCode>
                <c:ptCount val="2"/>
                <c:pt idx="0">
                  <c:v>5.0</c:v>
                </c:pt>
                <c:pt idx="1">
                  <c:v>7.0</c:v>
                </c:pt>
              </c:numCache>
            </c:numRef>
          </c:val>
        </c:ser>
        <c:ser>
          <c:idx val="1"/>
          <c:order val="1"/>
          <c:tx>
            <c:strRef>
              <c:f>'Analyse des données'!$J$37:$L$37</c:f>
              <c:strCache>
                <c:ptCount val="1"/>
                <c:pt idx="0">
                  <c:v>Autres réponses</c:v>
                </c:pt>
              </c:strCache>
            </c:strRef>
          </c:tx>
          <c:spPr>
            <a:solidFill>
              <a:srgbClr val="D7185F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données'!$M$35:$N$35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données'!$M$37:$N$37</c:f>
              <c:numCache>
                <c:formatCode>General</c:formatCode>
                <c:ptCount val="2"/>
                <c:pt idx="0">
                  <c:v>5.0</c:v>
                </c:pt>
                <c:pt idx="1">
                  <c:v>3.0</c:v>
                </c:pt>
              </c:numCache>
            </c:numRef>
          </c:val>
        </c:ser>
        <c:shape val="box"/>
        <c:axId val="659427368"/>
        <c:axId val="659430552"/>
        <c:axId val="0"/>
      </c:bar3DChart>
      <c:catAx>
        <c:axId val="659427368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fr-FR"/>
          </a:p>
        </c:txPr>
        <c:crossAx val="659430552"/>
        <c:crosses val="autoZero"/>
        <c:auto val="1"/>
        <c:lblAlgn val="ctr"/>
        <c:lblOffset val="100"/>
      </c:catAx>
      <c:valAx>
        <c:axId val="659430552"/>
        <c:scaling>
          <c:orientation val="minMax"/>
        </c:scaling>
        <c:delete val="1"/>
        <c:axPos val="l"/>
        <c:numFmt formatCode="General" sourceLinked="1"/>
        <c:tickLblPos val="nextTo"/>
        <c:crossAx val="659427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690646623717"/>
          <c:y val="0.378405608160651"/>
          <c:w val="0.333733595800525"/>
          <c:h val="0.243188783678697"/>
        </c:manualLayout>
      </c:layout>
      <c:txPr>
        <a:bodyPr/>
        <a:lstStyle/>
        <a:p>
          <a:pPr>
            <a:defRPr sz="2000"/>
          </a:pPr>
          <a:endParaRPr lang="fr-FR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'Analyse des données'!$J$41:$L$41</c:f>
              <c:strCache>
                <c:ptCount val="1"/>
                <c:pt idx="0">
                  <c:v>Patients satisfaits ou très satisfaits</c:v>
                </c:pt>
              </c:strCache>
            </c:strRef>
          </c:tx>
          <c:spPr>
            <a:solidFill>
              <a:srgbClr val="0079C1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données'!$M$40:$N$40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données'!$M$41:$N$41</c:f>
              <c:numCache>
                <c:formatCode>General</c:formatCode>
                <c:ptCount val="2"/>
                <c:pt idx="0">
                  <c:v>10.0</c:v>
                </c:pt>
                <c:pt idx="1">
                  <c:v>9.0</c:v>
                </c:pt>
              </c:numCache>
            </c:numRef>
          </c:val>
        </c:ser>
        <c:ser>
          <c:idx val="1"/>
          <c:order val="1"/>
          <c:tx>
            <c:strRef>
              <c:f>'Analyse des données'!$J$42:$L$42</c:f>
              <c:strCache>
                <c:ptCount val="1"/>
                <c:pt idx="0">
                  <c:v>Autres réponses</c:v>
                </c:pt>
              </c:strCache>
            </c:strRef>
          </c:tx>
          <c:spPr>
            <a:solidFill>
              <a:srgbClr val="D7185F"/>
            </a:solidFill>
          </c:spPr>
          <c:cat>
            <c:strRef>
              <c:f>'Analyse des données'!$M$40:$N$40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données'!$M$42:$N$42</c:f>
              <c:numCache>
                <c:formatCode>General</c:formatCode>
                <c:ptCount val="2"/>
                <c:pt idx="0">
                  <c:v>0.0</c:v>
                </c:pt>
                <c:pt idx="1">
                  <c:v>1.0</c:v>
                </c:pt>
              </c:numCache>
            </c:numRef>
          </c:val>
        </c:ser>
        <c:shape val="box"/>
        <c:axId val="659276888"/>
        <c:axId val="659403016"/>
        <c:axId val="0"/>
      </c:bar3DChart>
      <c:catAx>
        <c:axId val="659276888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fr-FR"/>
          </a:p>
        </c:txPr>
        <c:crossAx val="659403016"/>
        <c:crosses val="min"/>
        <c:auto val="1"/>
        <c:lblAlgn val="ctr"/>
        <c:lblOffset val="100"/>
      </c:catAx>
      <c:valAx>
        <c:axId val="659403016"/>
        <c:scaling>
          <c:logBase val="10.0"/>
          <c:orientation val="minMax"/>
        </c:scaling>
        <c:delete val="1"/>
        <c:axPos val="l"/>
        <c:numFmt formatCode="0%" sourceLinked="1"/>
        <c:tickLblPos val="nextTo"/>
        <c:crossAx val="6592768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/>
          </a:pPr>
          <a:endParaRPr lang="fr-FR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8"/>
  <c:chart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'Analyse des données'!$J$45:$L$45</c:f>
              <c:strCache>
                <c:ptCount val="1"/>
                <c:pt idx="0">
                  <c:v>Patients rassurrés ou très rassurés</c:v>
                </c:pt>
              </c:strCache>
            </c:strRef>
          </c:tx>
          <c:spPr>
            <a:solidFill>
              <a:srgbClr val="0079C1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données'!$M$44:$N$44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données'!$M$45:$N$45</c:f>
              <c:numCache>
                <c:formatCode>General</c:formatCode>
                <c:ptCount val="2"/>
                <c:pt idx="0">
                  <c:v>3.0</c:v>
                </c:pt>
                <c:pt idx="1">
                  <c:v>7.0</c:v>
                </c:pt>
              </c:numCache>
            </c:numRef>
          </c:val>
        </c:ser>
        <c:ser>
          <c:idx val="1"/>
          <c:order val="1"/>
          <c:tx>
            <c:strRef>
              <c:f>'Analyse des données'!$J$46:$L$46</c:f>
              <c:strCache>
                <c:ptCount val="1"/>
                <c:pt idx="0">
                  <c:v>Autres réponses</c:v>
                </c:pt>
              </c:strCache>
            </c:strRef>
          </c:tx>
          <c:spPr>
            <a:solidFill>
              <a:srgbClr val="D7185F"/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'Analyse des données'!$M$44:$N$44</c:f>
              <c:strCache>
                <c:ptCount val="2"/>
                <c:pt idx="0">
                  <c:v>contrôle</c:v>
                </c:pt>
                <c:pt idx="1">
                  <c:v>OCS</c:v>
                </c:pt>
              </c:strCache>
            </c:strRef>
          </c:cat>
          <c:val>
            <c:numRef>
              <c:f>'Analyse des données'!$M$46:$N$46</c:f>
              <c:numCache>
                <c:formatCode>General</c:formatCode>
                <c:ptCount val="2"/>
                <c:pt idx="0">
                  <c:v>7.0</c:v>
                </c:pt>
                <c:pt idx="1">
                  <c:v>3.0</c:v>
                </c:pt>
              </c:numCache>
            </c:numRef>
          </c:val>
        </c:ser>
        <c:shape val="box"/>
        <c:axId val="659157128"/>
        <c:axId val="659180808"/>
        <c:axId val="0"/>
      </c:bar3DChart>
      <c:catAx>
        <c:axId val="659157128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fr-FR"/>
          </a:p>
        </c:txPr>
        <c:crossAx val="659180808"/>
        <c:crosses val="autoZero"/>
        <c:auto val="1"/>
        <c:lblAlgn val="ctr"/>
        <c:lblOffset val="100"/>
      </c:catAx>
      <c:valAx>
        <c:axId val="659180808"/>
        <c:scaling>
          <c:orientation val="minMax"/>
        </c:scaling>
        <c:delete val="1"/>
        <c:axPos val="l"/>
        <c:numFmt formatCode="0%" sourceLinked="1"/>
        <c:tickLblPos val="nextTo"/>
        <c:crossAx val="659157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7642052769814"/>
          <c:y val="0.459522510995043"/>
          <c:w val="0.410814786362934"/>
          <c:h val="0.223034002475196"/>
        </c:manualLayout>
      </c:layout>
      <c:txPr>
        <a:bodyPr/>
        <a:lstStyle/>
        <a:p>
          <a:pPr>
            <a:defRPr sz="2000"/>
          </a:pPr>
          <a:endParaRPr lang="fr-FR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pic>
        <p:nvPicPr>
          <p:cNvPr id="36" name="Image 35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  <p:pic>
        <p:nvPicPr>
          <p:cNvPr id="37" name="Image 36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1587600" y="241200"/>
            <a:ext cx="13080600" cy="10596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pic>
        <p:nvPicPr>
          <p:cNvPr id="111" name="Image 110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  <p:pic>
        <p:nvPicPr>
          <p:cNvPr id="112" name="Image 111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subTitle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subTitle"/>
          </p:nvPr>
        </p:nvSpPr>
        <p:spPr>
          <a:xfrm>
            <a:off x="1587600" y="241200"/>
            <a:ext cx="13080600" cy="10596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6" name="PlaceHolder 5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pic>
        <p:nvPicPr>
          <p:cNvPr id="150" name="Image 149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  <p:pic>
        <p:nvPicPr>
          <p:cNvPr id="151" name="Image 150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87600" y="241200"/>
            <a:ext cx="13080600" cy="10596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y.pdf"/>
          <p:cNvPicPr/>
          <p:nvPr/>
        </p:nvPicPr>
        <p:blipFill>
          <a:blip r:embed="rId14"/>
          <a:stretch/>
        </p:blipFill>
        <p:spPr>
          <a:xfrm>
            <a:off x="1244520" y="8636040"/>
            <a:ext cx="164880" cy="190080"/>
          </a:xfrm>
          <a:prstGeom prst="rect">
            <a:avLst/>
          </a:prstGeom>
          <a:ln w="1260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sldNum"/>
          </p:nvPr>
        </p:nvSpPr>
        <p:spPr>
          <a:xfrm>
            <a:off x="0" y="8475120"/>
            <a:ext cx="158724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7C5C172B-5DF7-40D8-88B7-067B25D4E41B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‹#›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812520" y="364680"/>
            <a:ext cx="146300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34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</a:rPr>
              <a:t>Cliquez pour éditer le format du texte-titre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30040" cy="5302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Septième niveau de plan</a:t>
            </a:r>
          </a:p>
        </p:txBody>
      </p:sp>
      <p:pic>
        <p:nvPicPr>
          <p:cNvPr id="6" name="Image 7" descr="logo ebaros vf.pn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12090400" y="8278852"/>
            <a:ext cx="22288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dt"/>
          </p:nvPr>
        </p:nvSpPr>
        <p:spPr>
          <a:xfrm>
            <a:off x="812880" y="8475120"/>
            <a:ext cx="379260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endParaRPr lang="fr-F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ftr"/>
          </p:nvPr>
        </p:nvSpPr>
        <p:spPr>
          <a:xfrm>
            <a:off x="5554080" y="8475120"/>
            <a:ext cx="514728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endParaRPr lang="fr-F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sldNum"/>
          </p:nvPr>
        </p:nvSpPr>
        <p:spPr>
          <a:xfrm>
            <a:off x="11649960" y="8475120"/>
            <a:ext cx="379260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E2052681-894D-4F50-99EB-C99FE2FA7BB8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‹#›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title"/>
          </p:nvPr>
        </p:nvSpPr>
        <p:spPr>
          <a:xfrm>
            <a:off x="812520" y="364680"/>
            <a:ext cx="146300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34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</a:rPr>
              <a:t>Cliquez pour éditer le format du texte-titre</a:t>
            </a: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30040" cy="5302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219320" y="2840400"/>
            <a:ext cx="13817160" cy="1959840"/>
          </a:xfrm>
          <a:prstGeom prst="rect">
            <a:avLst/>
          </a:prstGeom>
        </p:spPr>
        <p:txBody>
          <a:bodyPr lIns="50760" tIns="50760" rIns="50760" bIns="50760" anchor="ctr"/>
          <a:lstStyle/>
          <a:p>
            <a:pPr algn="ctr">
              <a:lnSpc>
                <a:spcPct val="100000"/>
              </a:lnSpc>
            </a:pPr>
            <a:r>
              <a:rPr lang="fr-FR" sz="78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  <a:ea typeface="Gill Sans"/>
              </a:rPr>
              <a:t>Cliquez et modifiez le titre</a:t>
            </a:r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dt"/>
          </p:nvPr>
        </p:nvSpPr>
        <p:spPr>
          <a:xfrm>
            <a:off x="812880" y="8475120"/>
            <a:ext cx="379260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fld id="{FE741C1D-4796-4396-B45D-6D605AF166D1}" type="datetime">
              <a:rPr lang="fr-FR" sz="34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>
                <a:lnSpc>
                  <a:spcPct val="100000"/>
                </a:lnSpc>
              </a:pPr>
              <a:t>2/10/17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ftr"/>
          </p:nvPr>
        </p:nvSpPr>
        <p:spPr>
          <a:xfrm>
            <a:off x="5554080" y="8475120"/>
            <a:ext cx="514728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endParaRPr lang="fr-F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sldNum"/>
          </p:nvPr>
        </p:nvSpPr>
        <p:spPr>
          <a:xfrm>
            <a:off x="0" y="8475120"/>
            <a:ext cx="158724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02BF8DE1-FC19-4CF2-B491-2D1677D62E9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‹#›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30040" cy="5302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chart" Target="../charts/chart5.xml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ouverture.jpg"/>
          <p:cNvPicPr/>
          <p:nvPr/>
        </p:nvPicPr>
        <p:blipFill>
          <a:blip r:embed="rId2"/>
          <a:stretch/>
        </p:blipFill>
        <p:spPr>
          <a:xfrm>
            <a:off x="-18000" y="0"/>
            <a:ext cx="16255800" cy="9143640"/>
          </a:xfrm>
          <a:prstGeom prst="rect">
            <a:avLst/>
          </a:prstGeom>
          <a:ln w="3240">
            <a:noFill/>
          </a:ln>
        </p:spPr>
      </p:pic>
      <p:sp>
        <p:nvSpPr>
          <p:cNvPr id="153" name="CustomShape 1"/>
          <p:cNvSpPr/>
          <p:nvPr/>
        </p:nvSpPr>
        <p:spPr>
          <a:xfrm>
            <a:off x="4394200" y="3352800"/>
            <a:ext cx="11563280" cy="4025400"/>
          </a:xfrm>
          <a:prstGeom prst="rect">
            <a:avLst/>
          </a:prstGeom>
          <a:noFill/>
          <a:ln w="12600">
            <a:noFill/>
          </a:ln>
          <a:effectLst>
            <a:reflection stA="20115" endPos="40000" dir="5400000" sy="-100000" algn="bl" rotWithShape="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fr-FR" sz="8000" b="1" spc="-262" dirty="0" smtClean="0">
                <a:solidFill>
                  <a:srgbClr val="FFFEFE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Light"/>
              </a:rPr>
              <a:t>Méthode de surveillance après la sortie</a:t>
            </a:r>
            <a:r>
              <a:rPr lang="fr-FR" sz="8000" b="1" strike="noStrike" spc="-262" dirty="0" smtClean="0">
                <a:solidFill>
                  <a:srgbClr val="FFFEFE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Light"/>
              </a:rPr>
              <a:t> </a:t>
            </a:r>
          </a:p>
          <a:p>
            <a:pPr algn="ctr">
              <a:lnSpc>
                <a:spcPct val="80000"/>
              </a:lnSpc>
            </a:pPr>
            <a:endParaRPr lang="fr-FR" sz="8000" b="1" spc="-262" dirty="0" smtClean="0">
              <a:solidFill>
                <a:srgbClr val="FFFEFE"/>
              </a:solidFill>
              <a:uFill>
                <a:solidFill>
                  <a:srgbClr val="FFFFFF"/>
                </a:solidFill>
              </a:uFill>
              <a:latin typeface="Arial"/>
              <a:ea typeface="Gotham Light"/>
            </a:endParaRPr>
          </a:p>
          <a:p>
            <a:pPr algn="ctr">
              <a:lnSpc>
                <a:spcPct val="80000"/>
              </a:lnSpc>
            </a:pPr>
            <a:endParaRPr lang="fr-FR" sz="8000" b="1" strike="noStrike" spc="-262" dirty="0" smtClean="0">
              <a:solidFill>
                <a:srgbClr val="FFFEFE"/>
              </a:solidFill>
              <a:uFill>
                <a:solidFill>
                  <a:srgbClr val="FFFFFF"/>
                </a:solidFill>
              </a:uFill>
              <a:latin typeface="Arial"/>
              <a:ea typeface="Gotham Light"/>
            </a:endParaRPr>
          </a:p>
          <a:p>
            <a:pPr algn="ctr">
              <a:lnSpc>
                <a:spcPct val="80000"/>
              </a:lnSpc>
            </a:pPr>
            <a:r>
              <a:rPr lang="fr-FR" sz="5000" b="1" spc="-262" dirty="0" smtClean="0">
                <a:solidFill>
                  <a:srgbClr val="FFFEFE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Light"/>
              </a:rPr>
              <a:t>David Lechaux</a:t>
            </a:r>
            <a:endParaRPr lang="fr-FR" sz="5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424400" y="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-50760" y="-30480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Etude cas / 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temoins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:</a:t>
            </a:r>
            <a:r>
              <a:rPr lang="fr-FR" sz="4000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douleur à J4</a:t>
            </a:r>
            <a:endParaRPr lang="fr-FR" sz="4000" b="0" strike="noStrike" cap="all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  <a:ea typeface="Gotham Book"/>
              <a:cs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1827360" y="2051640"/>
            <a:ext cx="12853840" cy="642348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2570400" y="2297160"/>
            <a:ext cx="114426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10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0" name="Graphique 9"/>
          <p:cNvGraphicFramePr/>
          <p:nvPr/>
        </p:nvGraphicFramePr>
        <p:xfrm>
          <a:off x="5003800" y="2051640"/>
          <a:ext cx="8534400" cy="5568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553620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Etude cas / 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temoins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: Réalimentation a j1</a:t>
            </a: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2956560" y="2051640"/>
            <a:ext cx="11291520" cy="6635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3708400" y="2297160"/>
            <a:ext cx="956156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11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4089400" y="2297160"/>
          <a:ext cx="9210040" cy="5780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553620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Etude cas / 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temoins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: Réalimentation a  j 4</a:t>
            </a: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1827360" y="2051640"/>
            <a:ext cx="12420720" cy="6068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2570400" y="2297160"/>
            <a:ext cx="114426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12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3479800" y="2297160"/>
          <a:ext cx="10058400" cy="5246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553620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Etude cas / 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temoins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: score de satisfaction globale</a:t>
            </a: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1827360" y="2051640"/>
            <a:ext cx="12420720" cy="6068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2570400" y="2297160"/>
            <a:ext cx="114426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13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1" name="Graphique 10"/>
          <p:cNvGraphicFramePr/>
          <p:nvPr/>
        </p:nvGraphicFramePr>
        <p:xfrm>
          <a:off x="5003800" y="2297160"/>
          <a:ext cx="8686800" cy="5246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553620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Etude cas / 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temoins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:</a:t>
            </a:r>
            <a:r>
              <a:rPr lang="fr-FR" sz="4000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confort psychologique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3479800" y="2051640"/>
            <a:ext cx="10768280" cy="642348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3708400" y="2297160"/>
            <a:ext cx="10304600" cy="4789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14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1" name="Graphique 10"/>
          <p:cNvGraphicFramePr/>
          <p:nvPr/>
        </p:nvGraphicFramePr>
        <p:xfrm>
          <a:off x="4927600" y="2051640"/>
          <a:ext cx="9320480" cy="572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conclusion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2260600" y="2051640"/>
            <a:ext cx="11987480" cy="6068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4165600" y="3124200"/>
            <a:ext cx="89330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elvetica Light"/>
                <a:ea typeface="Gotham Book"/>
              </a:rPr>
              <a:t>
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E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ffectifs insuffisants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Pas de mise en situation de complication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Amélioration du ressenti psychologique des patients (de 30 % à 70 %) 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15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conclusion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2260600" y="2051640"/>
            <a:ext cx="13335000" cy="6068160"/>
          </a:xfrm>
          <a:prstGeom prst="rect">
            <a:avLst/>
          </a:prstGeom>
          <a:ln>
            <a:noFill/>
          </a:ln>
        </p:spPr>
      </p:pic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16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8" name="Image 7" descr="e-bistour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240" y="7072050"/>
            <a:ext cx="1397000" cy="1047750"/>
          </a:xfrm>
          <a:prstGeom prst="rect">
            <a:avLst/>
          </a:prstGeom>
        </p:spPr>
      </p:pic>
      <p:sp>
        <p:nvSpPr>
          <p:cNvPr id="9" name="CustomShape 3"/>
          <p:cNvSpPr/>
          <p:nvPr/>
        </p:nvSpPr>
        <p:spPr>
          <a:xfrm>
            <a:off x="2489200" y="2590800"/>
            <a:ext cx="12649200" cy="4481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elvetica Light"/>
                <a:ea typeface="Gotham Book"/>
              </a:rPr>
              <a:t>
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Les objets connectés de santé semblent pouvoir améliorer :</a:t>
            </a: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le parcours de recours en cas de problème en lien avec les professionnels de ville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L’information des patients en ce qui concerne les complications</a:t>
            </a:r>
          </a:p>
          <a:p>
            <a:pPr>
              <a:lnSpc>
                <a:spcPct val="80000"/>
              </a:lnSpc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…et donc la sécurité du patient.</a:t>
            </a: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Ce que dit l’HAS….   (avril 2012)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1827360" y="2051640"/>
            <a:ext cx="12420720" cy="6068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2570400" y="2297160"/>
            <a:ext cx="114426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elvetica Light"/>
                <a:ea typeface="Gotham Book"/>
              </a:rPr>
              <a:t>
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L’unité de chirurgie ambulatoire a la responsabilité :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d’organiser la continuité des soins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de prévoir une coordination avec la médecine de ville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d’assurer la procédure d’appel du lendemain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de garantir l’accessibilité immédiate au dossier médical </a:t>
            </a: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2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En chirurgie ……….…. (dogme)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812800" y="2051640"/>
            <a:ext cx="13435280" cy="6068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1117600" y="2297160"/>
            <a:ext cx="128954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elvetica Light"/>
                <a:ea typeface="Gotham Book"/>
              </a:rPr>
              <a:t>
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Le dépistage précoce des complications est primordial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Une symptomatologie atypique doit motiver des investigations rapides</a:t>
            </a:r>
          </a:p>
          <a:p>
            <a:pPr>
              <a:lnSpc>
                <a:spcPct val="80000"/>
              </a:lnSpc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Tout doute diagnostic doit motiver une </a:t>
            </a:r>
            <a:r>
              <a:rPr lang="fr-FR" sz="3500" spc="-1" dirty="0" err="1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réexploration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chirurgicale</a:t>
            </a: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3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Quelles sont les symptômes initiaux?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2260600" y="2051640"/>
            <a:ext cx="11987480" cy="6068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5080000" y="2297160"/>
            <a:ext cx="89330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elvetica Light"/>
                <a:ea typeface="Gotham Book"/>
              </a:rPr>
              <a:t>
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La tachycardie (le plus sensible)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Les troubles respiratoires 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Les douleurs abdominales</a:t>
            </a:r>
          </a:p>
          <a:p>
            <a:pPr>
              <a:lnSpc>
                <a:spcPct val="80000"/>
              </a:lnSpc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chemeClr val="bg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La fièvre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7F7F7F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Les troubles cognitifs</a:t>
            </a:r>
            <a:endParaRPr lang="fr-FR" sz="3500" b="0" strike="noStrike" spc="-1" dirty="0" smtClean="0">
              <a:solidFill>
                <a:srgbClr val="7F7F7F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4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Aide au S</a:t>
            </a:r>
            <a:r>
              <a:rPr lang="fr-FR" sz="4000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uivi</a:t>
            </a:r>
            <a:r>
              <a:rPr lang="fr-FR" sz="4000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par objet connecté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2260600" y="2051640"/>
            <a:ext cx="11987480" cy="6068160"/>
          </a:xfrm>
          <a:prstGeom prst="rect">
            <a:avLst/>
          </a:prstGeom>
          <a:ln>
            <a:noFill/>
          </a:ln>
        </p:spPr>
      </p:pic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5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9200" y="2362200"/>
            <a:ext cx="4572000" cy="4882560"/>
          </a:xfrm>
          <a:prstGeom prst="rect">
            <a:avLst/>
          </a:prstGeom>
        </p:spPr>
      </p:pic>
      <p:sp>
        <p:nvSpPr>
          <p:cNvPr id="10" name="CustomShape 3"/>
          <p:cNvSpPr/>
          <p:nvPr/>
        </p:nvSpPr>
        <p:spPr>
          <a:xfrm>
            <a:off x="7061200" y="3980880"/>
            <a:ext cx="6951800" cy="3715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elvetica Light"/>
                <a:ea typeface="Gotham Book"/>
              </a:rPr>
              <a:t>
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Les signes d’alerte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L’apparition d’une douleur brutale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Un pouls supérieur a 120/min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Une saturation inférieure à 92%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Etude cas / 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temoins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en chirurgie bariatrique ambulatoire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1827360" y="2051640"/>
            <a:ext cx="12420720" cy="6068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2570400" y="2297160"/>
            <a:ext cx="114426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10 patients suivis par </a:t>
            </a:r>
            <a:r>
              <a:rPr lang="fr-FR" sz="3500" b="0" strike="noStrike" spc="-1" dirty="0" err="1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oxymétre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de pouls de j 1 à j 15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10 patients contrôles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Procédure d’appel si 2 des 3 signes (</a:t>
            </a:r>
            <a:r>
              <a:rPr lang="fr-FR" sz="3500" b="0" strike="noStrike" spc="-1" dirty="0" err="1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doul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, </a:t>
            </a:r>
            <a:r>
              <a:rPr lang="fr-FR" sz="3500" b="0" strike="noStrike" spc="-1" dirty="0" err="1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π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, </a:t>
            </a:r>
            <a:r>
              <a:rPr lang="fr-FR" sz="3500" b="0" strike="noStrike" spc="-1" dirty="0" err="1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sat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)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Evaluation par </a:t>
            </a:r>
          </a:p>
          <a:p>
            <a:pPr lvl="1"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 lvl="1"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- Grille de recueil du Pouls et de la saturation </a:t>
            </a:r>
          </a:p>
          <a:p>
            <a:pPr lvl="1">
              <a:lnSpc>
                <a:spcPct val="80000"/>
              </a:lnSpc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 lvl="1"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- score de satisfaction à j 15</a:t>
            </a: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6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317400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Etude cas / 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temoins</a:t>
            </a:r>
            <a:r>
              <a:rPr lang="fr-FR" sz="4000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: grille de résultat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1827360" y="2051640"/>
            <a:ext cx="12420720" cy="6068160"/>
          </a:xfrm>
          <a:prstGeom prst="rect">
            <a:avLst/>
          </a:prstGeom>
          <a:ln>
            <a:noFill/>
          </a:ln>
        </p:spPr>
      </p:pic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7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4241800" y="2449560"/>
            <a:ext cx="99236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elvetica Light"/>
                <a:ea typeface="Gotham Book"/>
              </a:rPr>
              <a:t>
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Douleur à j 1 et j 4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Possibilité de s’alimenter à j 1 et j 4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S</a:t>
            </a:r>
            <a:r>
              <a:rPr lang="fr-FR" sz="3500" b="0" strike="noStrike" spc="-1" dirty="0" err="1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core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de satisfaction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</a:t>
            </a:r>
          </a:p>
          <a:p>
            <a:pPr>
              <a:lnSpc>
                <a:spcPct val="80000"/>
              </a:lnSpc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Score de confort psychologique</a:t>
            </a: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317400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Etude cas / 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temoins</a:t>
            </a:r>
            <a:r>
              <a:rPr lang="fr-FR" sz="4000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:  résultat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1827360" y="2051640"/>
            <a:ext cx="12420720" cy="6068160"/>
          </a:xfrm>
          <a:prstGeom prst="rect">
            <a:avLst/>
          </a:prstGeom>
          <a:ln>
            <a:noFill/>
          </a:ln>
        </p:spPr>
      </p:pic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8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3538400" y="3200400"/>
            <a:ext cx="99236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elvetica Light"/>
                <a:ea typeface="Gotham Book"/>
              </a:rPr>
              <a:t>
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Aucune alerte, aucun appel des urgences</a:t>
            </a:r>
          </a:p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Un appel du lendemain pour douleurs</a:t>
            </a: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Saturation moyenne : 97 ± 1 %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Pouls moyen : 72 ± 6 battements par minute</a:t>
            </a: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-50760" y="-30480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Etude cas / 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temoins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:</a:t>
            </a:r>
            <a:r>
              <a:rPr lang="fr-FR" sz="4000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douleur à J1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1827360" y="2051640"/>
            <a:ext cx="12420720" cy="6068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2570400" y="2297160"/>
            <a:ext cx="11442600" cy="413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9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4851400" y="2297160"/>
          <a:ext cx="8610600" cy="517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18280</TotalTime>
  <Words>432</Words>
  <Application>LibreOffice/5.2.3.3$Windows_X86_64 LibreOffice_project/d54a8868f08a7b39642414cf2c8ef2f228f780cf</Application>
  <PresentationFormat>Personnalisé</PresentationFormat>
  <Paragraphs>126</Paragraphs>
  <Slides>16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3</vt:i4>
      </vt:variant>
      <vt:variant>
        <vt:lpstr>Titres des diapositives</vt:lpstr>
      </vt:variant>
      <vt:variant>
        <vt:i4>16</vt:i4>
      </vt:variant>
    </vt:vector>
  </HeadingPairs>
  <TitlesOfParts>
    <vt:vector size="19" baseType="lpstr">
      <vt:lpstr>Office Theme</vt:lpstr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Eric SEBBAN</dc:creator>
  <dc:description/>
  <cp:lastModifiedBy>David Lechaux</cp:lastModifiedBy>
  <cp:revision>727</cp:revision>
  <cp:lastPrinted>2016-01-19T14:27:30Z</cp:lastPrinted>
  <dcterms:created xsi:type="dcterms:W3CDTF">2017-10-02T20:57:48Z</dcterms:created>
  <dcterms:modified xsi:type="dcterms:W3CDTF">2017-10-02T20:59:43Z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2</vt:i4>
  </property>
  <property fmtid="{D5CDD505-2E9C-101B-9397-08002B2CF9AE}" pid="7" name="Notes">
    <vt:i4>5</vt:i4>
  </property>
  <property fmtid="{D5CDD505-2E9C-101B-9397-08002B2CF9AE}" pid="8" name="PresentationFormat">
    <vt:lpwstr>Personnalisé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