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53"/>
  </p:normalViewPr>
  <p:slideViewPr>
    <p:cSldViewPr snapToGrid="0">
      <p:cViewPr varScale="1">
        <p:scale>
          <a:sx n="118" d="100"/>
          <a:sy n="118" d="100"/>
        </p:scale>
        <p:origin x="90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C25676-B9AB-981F-3EF5-65DC326801A3}"/>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1356A3AE-2C56-BF54-530B-98AD5AA395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AFB1EAC-EE6F-AAAD-8445-2DC1C10FF543}"/>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5" name="Espace réservé du pied de page 4">
            <a:extLst>
              <a:ext uri="{FF2B5EF4-FFF2-40B4-BE49-F238E27FC236}">
                <a16:creationId xmlns:a16="http://schemas.microsoft.com/office/drawing/2014/main" id="{ABA4B42E-39FC-FF4B-616D-845015DF87E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56F9C5A-C3C8-66BF-16A5-BBEC4EE61C1F}"/>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80839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7DA487-1EE6-E231-38E5-52E85FA5CAA9}"/>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B4D5663E-FFB0-459B-97A3-E303E737AB8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DC07629-3B54-31AB-489A-3FEA6B007931}"/>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5" name="Espace réservé du pied de page 4">
            <a:extLst>
              <a:ext uri="{FF2B5EF4-FFF2-40B4-BE49-F238E27FC236}">
                <a16:creationId xmlns:a16="http://schemas.microsoft.com/office/drawing/2014/main" id="{2BEE6D7A-7360-932A-4DEE-FA40109A926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48F3760-8918-EDBE-2EA1-E84BE88DE4E3}"/>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3781980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12C3707-85B8-30A0-8773-CDBA231199D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64799E8-94BD-D653-8F7C-21E3E1C300B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33BDAAC-B402-F1CB-D487-825B8D6677DE}"/>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5" name="Espace réservé du pied de page 4">
            <a:extLst>
              <a:ext uri="{FF2B5EF4-FFF2-40B4-BE49-F238E27FC236}">
                <a16:creationId xmlns:a16="http://schemas.microsoft.com/office/drawing/2014/main" id="{8402FF8B-848F-6E5F-3865-EB96CB808B3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92540A3-68E1-E9B6-52CA-83DEA8336355}"/>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2536250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6BCD8F-543E-AA14-1BCB-285B75ECC53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C210449-49B2-1CD9-C1F8-538D7B78BFC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1A60C9C-4FEB-5AD1-7165-3AD29F9CEE3B}"/>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5" name="Espace réservé du pied de page 4">
            <a:extLst>
              <a:ext uri="{FF2B5EF4-FFF2-40B4-BE49-F238E27FC236}">
                <a16:creationId xmlns:a16="http://schemas.microsoft.com/office/drawing/2014/main" id="{504D6A26-3398-C068-402A-F38AF211E5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8E00E4B-5E11-F0A9-502D-B11060BB5C1C}"/>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2825369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977313-98E1-F0D1-1AB9-D2F1001DAAB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BAAF47E6-BB3F-A431-2729-EAAB367307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8AFE911-9966-614C-3AD0-E7336CA7D8C7}"/>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5" name="Espace réservé du pied de page 4">
            <a:extLst>
              <a:ext uri="{FF2B5EF4-FFF2-40B4-BE49-F238E27FC236}">
                <a16:creationId xmlns:a16="http://schemas.microsoft.com/office/drawing/2014/main" id="{B9FEE3E3-7793-2770-4277-E0574FCCFB3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4AF4A40-EBB8-74BE-BB69-7DA1B95C5C2E}"/>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411766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8FB30A-66B7-8DDB-2CF8-FA36BB2466A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86C20B4-F097-32DD-CE3A-2E77C36EB7A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05A33DE6-A9EF-23E3-9EC7-0B01A0BEBA3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6CE9E73-F548-92BB-0C2D-037DDE6474EF}"/>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6" name="Espace réservé du pied de page 5">
            <a:extLst>
              <a:ext uri="{FF2B5EF4-FFF2-40B4-BE49-F238E27FC236}">
                <a16:creationId xmlns:a16="http://schemas.microsoft.com/office/drawing/2014/main" id="{5B732768-0DC8-B0B5-03F5-E21C6B66703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3E50D1A-DE59-C437-CE0F-4C38F5D2A6F0}"/>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423030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6143B3-11C7-E436-2495-0A0E9CA57BC1}"/>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4F942A5-2516-8A22-D61C-03D23006E1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3F0654F-AD22-4A0D-E721-A8981E98320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8856109-749D-4234-6457-1ACBC3D032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8D02036-96C5-D360-CA31-71D1B570479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20583EA-F9D4-0942-390D-D54969D9BB86}"/>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8" name="Espace réservé du pied de page 7">
            <a:extLst>
              <a:ext uri="{FF2B5EF4-FFF2-40B4-BE49-F238E27FC236}">
                <a16:creationId xmlns:a16="http://schemas.microsoft.com/office/drawing/2014/main" id="{D6CD14CA-1A73-2859-E668-807108C7527C}"/>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B6FD8D9-430A-047F-AF4C-796F1D4877F7}"/>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4270606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A19ACE-B36B-0762-A2B7-BE7A29AEC75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54917CE-8BD0-0D3F-F5AA-15691D4C87B0}"/>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4" name="Espace réservé du pied de page 3">
            <a:extLst>
              <a:ext uri="{FF2B5EF4-FFF2-40B4-BE49-F238E27FC236}">
                <a16:creationId xmlns:a16="http://schemas.microsoft.com/office/drawing/2014/main" id="{325AD953-6BE3-AF38-A44F-F6AB71886B5B}"/>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1C7AD2F-AF73-00F1-A5DF-B74DE11C3521}"/>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2568030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583E5CE-C3A9-AF72-61F1-400480186816}"/>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3" name="Espace réservé du pied de page 2">
            <a:extLst>
              <a:ext uri="{FF2B5EF4-FFF2-40B4-BE49-F238E27FC236}">
                <a16:creationId xmlns:a16="http://schemas.microsoft.com/office/drawing/2014/main" id="{57B0F90D-8D52-2751-D99B-B41CE60A185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30359E28-EE5C-71C9-8C0A-CAD04820D80A}"/>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213013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791189-FA76-6643-4773-B47AD83A443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F45D651-5D33-CFA9-CC30-EA979F85C3B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04832F3-BED9-802F-C086-ED235D135B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9CF5914-1089-0419-7804-F3DEBC825F53}"/>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6" name="Espace réservé du pied de page 5">
            <a:extLst>
              <a:ext uri="{FF2B5EF4-FFF2-40B4-BE49-F238E27FC236}">
                <a16:creationId xmlns:a16="http://schemas.microsoft.com/office/drawing/2014/main" id="{EAE9F44A-B879-6114-DE65-B38C03D9D50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846D250-66DF-4041-9FA3-24B2BE600E79}"/>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1137558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3E09D2-88CC-25F7-578F-09E56DBF702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718BF9B-7AF3-4FFE-C7D6-C3DF68BA4C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70269C0-7919-EBFD-8350-A43338EF42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E4BA4A0-D26C-2D16-EAF6-DE0E7444DA61}"/>
              </a:ext>
            </a:extLst>
          </p:cNvPr>
          <p:cNvSpPr>
            <a:spLocks noGrp="1"/>
          </p:cNvSpPr>
          <p:nvPr>
            <p:ph type="dt" sz="half" idx="10"/>
          </p:nvPr>
        </p:nvSpPr>
        <p:spPr/>
        <p:txBody>
          <a:bodyPr/>
          <a:lstStyle/>
          <a:p>
            <a:fld id="{602B1515-4F04-0F47-90A6-37B7504C4EE4}" type="datetimeFigureOut">
              <a:rPr lang="fr-FR" smtClean="0"/>
              <a:t>10/03/2025</a:t>
            </a:fld>
            <a:endParaRPr lang="fr-FR"/>
          </a:p>
        </p:txBody>
      </p:sp>
      <p:sp>
        <p:nvSpPr>
          <p:cNvPr id="6" name="Espace réservé du pied de page 5">
            <a:extLst>
              <a:ext uri="{FF2B5EF4-FFF2-40B4-BE49-F238E27FC236}">
                <a16:creationId xmlns:a16="http://schemas.microsoft.com/office/drawing/2014/main" id="{86AF815F-2EEA-F091-F1B5-DC29E677AEE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AEBFE5F-D477-F7BB-1D14-8EFCE83F94E0}"/>
              </a:ext>
            </a:extLst>
          </p:cNvPr>
          <p:cNvSpPr>
            <a:spLocks noGrp="1"/>
          </p:cNvSpPr>
          <p:nvPr>
            <p:ph type="sldNum" sz="quarter" idx="12"/>
          </p:nvPr>
        </p:nvSpPr>
        <p:spPr/>
        <p:txBody>
          <a:bodyPr/>
          <a:lstStyle/>
          <a:p>
            <a:fld id="{404D6651-78E6-1647-8598-4594470C8FE9}" type="slidenum">
              <a:rPr lang="fr-FR" smtClean="0"/>
              <a:t>‹N°›</a:t>
            </a:fld>
            <a:endParaRPr lang="fr-FR"/>
          </a:p>
        </p:txBody>
      </p:sp>
    </p:spTree>
    <p:extLst>
      <p:ext uri="{BB962C8B-B14F-4D97-AF65-F5344CB8AC3E}">
        <p14:creationId xmlns:p14="http://schemas.microsoft.com/office/powerpoint/2010/main" val="936422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4B47D012-610F-F906-A26C-6D506E3AF45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400531B2-74B4-0959-EB6A-8D282E3759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BE6EB56-E2EA-9290-6E9A-7F308FFBC6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2B1515-4F04-0F47-90A6-37B7504C4EE4}" type="datetimeFigureOut">
              <a:rPr lang="fr-FR" smtClean="0"/>
              <a:t>10/03/2025</a:t>
            </a:fld>
            <a:endParaRPr lang="fr-FR"/>
          </a:p>
        </p:txBody>
      </p:sp>
      <p:sp>
        <p:nvSpPr>
          <p:cNvPr id="5" name="Espace réservé du pied de page 4">
            <a:extLst>
              <a:ext uri="{FF2B5EF4-FFF2-40B4-BE49-F238E27FC236}">
                <a16:creationId xmlns:a16="http://schemas.microsoft.com/office/drawing/2014/main" id="{FE18F42C-0EEE-DEC9-DF06-D44881EE3A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64E7E9B-6199-8FC2-84AF-5B16F7FA84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D6651-78E6-1647-8598-4594470C8FE9}" type="slidenum">
              <a:rPr lang="fr-FR" smtClean="0"/>
              <a:t>‹N°›</a:t>
            </a:fld>
            <a:endParaRPr lang="fr-FR"/>
          </a:p>
        </p:txBody>
      </p:sp>
    </p:spTree>
    <p:extLst>
      <p:ext uri="{BB962C8B-B14F-4D97-AF65-F5344CB8AC3E}">
        <p14:creationId xmlns:p14="http://schemas.microsoft.com/office/powerpoint/2010/main" val="3314294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F89215-EF77-A08D-9F51-BD93D69AD4DD}"/>
              </a:ext>
            </a:extLst>
          </p:cNvPr>
          <p:cNvSpPr>
            <a:spLocks noGrp="1"/>
          </p:cNvSpPr>
          <p:nvPr>
            <p:ph type="ctrTitle"/>
          </p:nvPr>
        </p:nvSpPr>
        <p:spPr/>
        <p:txBody>
          <a:bodyPr/>
          <a:lstStyle/>
          <a:p>
            <a:r>
              <a:rPr lang="fr-FR" dirty="0"/>
              <a:t>IA &amp; dépistage des maladies recto-annales</a:t>
            </a:r>
          </a:p>
        </p:txBody>
      </p:sp>
      <p:sp>
        <p:nvSpPr>
          <p:cNvPr id="3" name="Sous-titre 2">
            <a:extLst>
              <a:ext uri="{FF2B5EF4-FFF2-40B4-BE49-F238E27FC236}">
                <a16:creationId xmlns:a16="http://schemas.microsoft.com/office/drawing/2014/main" id="{2D5F314D-595B-A8C4-1AA6-4C250F6EE1D9}"/>
              </a:ext>
            </a:extLst>
          </p:cNvPr>
          <p:cNvSpPr>
            <a:spLocks noGrp="1"/>
          </p:cNvSpPr>
          <p:nvPr>
            <p:ph type="subTitle" idx="1"/>
          </p:nvPr>
        </p:nvSpPr>
        <p:spPr/>
        <p:txBody>
          <a:bodyPr/>
          <a:lstStyle/>
          <a:p>
            <a:r>
              <a:rPr lang="fr-FR" dirty="0"/>
              <a:t>Ha </a:t>
            </a:r>
            <a:r>
              <a:rPr lang="fr-FR" dirty="0" err="1"/>
              <a:t>Tinh</a:t>
            </a:r>
            <a:endParaRPr lang="fr-FR" dirty="0"/>
          </a:p>
          <a:p>
            <a:r>
              <a:rPr lang="fr-FR" dirty="0"/>
              <a:t>22/3/2025</a:t>
            </a:r>
          </a:p>
        </p:txBody>
      </p:sp>
    </p:spTree>
    <p:extLst>
      <p:ext uri="{BB962C8B-B14F-4D97-AF65-F5344CB8AC3E}">
        <p14:creationId xmlns:p14="http://schemas.microsoft.com/office/powerpoint/2010/main" val="2271204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022C01-75F1-FBB9-B0C6-65C412CDAB99}"/>
              </a:ext>
            </a:extLst>
          </p:cNvPr>
          <p:cNvSpPr>
            <a:spLocks noGrp="1"/>
          </p:cNvSpPr>
          <p:nvPr>
            <p:ph type="title"/>
          </p:nvPr>
        </p:nvSpPr>
        <p:spPr/>
        <p:txBody>
          <a:bodyPr>
            <a:normAutofit/>
          </a:bodyPr>
          <a:lstStyle/>
          <a:p>
            <a:r>
              <a:rPr lang="fr-FR" b="1" dirty="0"/>
              <a:t>1. Analyse d’images médicales</a:t>
            </a:r>
            <a:br>
              <a:rPr lang="fr-FR" b="1" dirty="0"/>
            </a:br>
            <a:endParaRPr lang="fr-FR" dirty="0"/>
          </a:p>
        </p:txBody>
      </p:sp>
      <p:sp>
        <p:nvSpPr>
          <p:cNvPr id="3" name="Espace réservé du contenu 2">
            <a:extLst>
              <a:ext uri="{FF2B5EF4-FFF2-40B4-BE49-F238E27FC236}">
                <a16:creationId xmlns:a16="http://schemas.microsoft.com/office/drawing/2014/main" id="{55D0189D-846C-1437-0F6C-E64B82E0EF8F}"/>
              </a:ext>
            </a:extLst>
          </p:cNvPr>
          <p:cNvSpPr>
            <a:spLocks noGrp="1"/>
          </p:cNvSpPr>
          <p:nvPr>
            <p:ph idx="1"/>
          </p:nvPr>
        </p:nvSpPr>
        <p:spPr/>
        <p:txBody>
          <a:bodyPr/>
          <a:lstStyle/>
          <a:p>
            <a:r>
              <a:rPr lang="fr-FR" dirty="0"/>
              <a:t>L’IA est utilisée pour analyser les images issues de l’endoscopie, de la coloscopie et de l’IRM pelvienne.</a:t>
            </a:r>
          </a:p>
          <a:p>
            <a:r>
              <a:rPr lang="fr-FR" dirty="0"/>
              <a:t>Les algorithmes de vision par ordinateur permettent de détecter des lésions précoces, comme les polypes, les tumeurs anales et les fissures anales.</a:t>
            </a:r>
          </a:p>
          <a:p>
            <a:r>
              <a:rPr lang="fr-FR" dirty="0"/>
              <a:t>Les systèmes basés sur l’IA peuvent aider à distinguer les tissus sains des tissus pathologiques avec une grande précision.</a:t>
            </a:r>
          </a:p>
          <a:p>
            <a:endParaRPr lang="fr-FR" dirty="0"/>
          </a:p>
        </p:txBody>
      </p:sp>
    </p:spTree>
    <p:extLst>
      <p:ext uri="{BB962C8B-B14F-4D97-AF65-F5344CB8AC3E}">
        <p14:creationId xmlns:p14="http://schemas.microsoft.com/office/powerpoint/2010/main" val="2641568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A97191-9A81-06F6-FB86-AD5E91B664E6}"/>
              </a:ext>
            </a:extLst>
          </p:cNvPr>
          <p:cNvSpPr>
            <a:spLocks noGrp="1"/>
          </p:cNvSpPr>
          <p:nvPr>
            <p:ph type="title"/>
          </p:nvPr>
        </p:nvSpPr>
        <p:spPr/>
        <p:txBody>
          <a:bodyPr/>
          <a:lstStyle/>
          <a:p>
            <a:r>
              <a:rPr lang="fr-FR" b="1" dirty="0"/>
              <a:t>2. Assistance au diagnostic</a:t>
            </a:r>
            <a:br>
              <a:rPr lang="fr-FR" b="1" dirty="0"/>
            </a:br>
            <a:endParaRPr lang="fr-FR" dirty="0"/>
          </a:p>
        </p:txBody>
      </p:sp>
      <p:sp>
        <p:nvSpPr>
          <p:cNvPr id="3" name="Espace réservé du contenu 2">
            <a:extLst>
              <a:ext uri="{FF2B5EF4-FFF2-40B4-BE49-F238E27FC236}">
                <a16:creationId xmlns:a16="http://schemas.microsoft.com/office/drawing/2014/main" id="{59B95D79-AC5E-83B5-C0E5-60675B327684}"/>
              </a:ext>
            </a:extLst>
          </p:cNvPr>
          <p:cNvSpPr>
            <a:spLocks noGrp="1"/>
          </p:cNvSpPr>
          <p:nvPr>
            <p:ph idx="1"/>
          </p:nvPr>
        </p:nvSpPr>
        <p:spPr/>
        <p:txBody>
          <a:bodyPr/>
          <a:lstStyle/>
          <a:p>
            <a:r>
              <a:rPr lang="fr-FR" dirty="0"/>
              <a:t>Des modèles d’IA entraînés sur de vastes bases de données de cas médicaux peuvent aider les gastroentérologues et les proctologues à poser un diagnostic plus rapide et précis.</a:t>
            </a:r>
          </a:p>
          <a:p>
            <a:r>
              <a:rPr lang="fr-FR" dirty="0"/>
              <a:t>L’IA peut alerter les médecins sur des anomalies suspectes et réduire les erreurs de diagnostic.</a:t>
            </a:r>
          </a:p>
          <a:p>
            <a:endParaRPr lang="fr-FR" dirty="0"/>
          </a:p>
        </p:txBody>
      </p:sp>
    </p:spTree>
    <p:extLst>
      <p:ext uri="{BB962C8B-B14F-4D97-AF65-F5344CB8AC3E}">
        <p14:creationId xmlns:p14="http://schemas.microsoft.com/office/powerpoint/2010/main" val="4032142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7F9882-8A7F-E36E-21FD-2CC5114E5C3F}"/>
              </a:ext>
            </a:extLst>
          </p:cNvPr>
          <p:cNvSpPr>
            <a:spLocks noGrp="1"/>
          </p:cNvSpPr>
          <p:nvPr>
            <p:ph type="title"/>
          </p:nvPr>
        </p:nvSpPr>
        <p:spPr/>
        <p:txBody>
          <a:bodyPr>
            <a:normAutofit fontScale="90000"/>
          </a:bodyPr>
          <a:lstStyle/>
          <a:p>
            <a:r>
              <a:rPr lang="fr-FR" b="1" dirty="0"/>
              <a:t>3. Prédiction du risque et personnalisation des soins</a:t>
            </a:r>
            <a:br>
              <a:rPr lang="fr-FR" b="1" dirty="0"/>
            </a:br>
            <a:endParaRPr lang="fr-FR" dirty="0"/>
          </a:p>
        </p:txBody>
      </p:sp>
      <p:sp>
        <p:nvSpPr>
          <p:cNvPr id="3" name="Espace réservé du contenu 2">
            <a:extLst>
              <a:ext uri="{FF2B5EF4-FFF2-40B4-BE49-F238E27FC236}">
                <a16:creationId xmlns:a16="http://schemas.microsoft.com/office/drawing/2014/main" id="{78681150-67D6-C7FC-3C4F-0392BCF1CCFE}"/>
              </a:ext>
            </a:extLst>
          </p:cNvPr>
          <p:cNvSpPr>
            <a:spLocks noGrp="1"/>
          </p:cNvSpPr>
          <p:nvPr>
            <p:ph idx="1"/>
          </p:nvPr>
        </p:nvSpPr>
        <p:spPr/>
        <p:txBody>
          <a:bodyPr/>
          <a:lstStyle/>
          <a:p>
            <a:r>
              <a:rPr lang="fr-FR" dirty="0"/>
              <a:t>L’IA peut identifier les patients à haut risque de développer certaines pathologies recto-anales, comme le cancer colorectal ou les maladies inflammatoires de l’intestin (MICI).</a:t>
            </a:r>
          </a:p>
          <a:p>
            <a:r>
              <a:rPr lang="fr-FR" dirty="0"/>
              <a:t>Elle peut aider à personnaliser le suivi médical en fonction des antécédents et des facteurs de risque individuels.</a:t>
            </a:r>
          </a:p>
          <a:p>
            <a:endParaRPr lang="fr-FR" dirty="0"/>
          </a:p>
        </p:txBody>
      </p:sp>
    </p:spTree>
    <p:extLst>
      <p:ext uri="{BB962C8B-B14F-4D97-AF65-F5344CB8AC3E}">
        <p14:creationId xmlns:p14="http://schemas.microsoft.com/office/powerpoint/2010/main" val="903950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650498-44DE-D1D1-4288-F980DA36749A}"/>
              </a:ext>
            </a:extLst>
          </p:cNvPr>
          <p:cNvSpPr>
            <a:spLocks noGrp="1"/>
          </p:cNvSpPr>
          <p:nvPr>
            <p:ph type="title"/>
          </p:nvPr>
        </p:nvSpPr>
        <p:spPr/>
        <p:txBody>
          <a:bodyPr>
            <a:normAutofit fontScale="90000"/>
          </a:bodyPr>
          <a:lstStyle/>
          <a:p>
            <a:r>
              <a:rPr lang="fr-FR" b="1" dirty="0"/>
              <a:t>4. Analyse de données médicales et dossiers patients</a:t>
            </a:r>
            <a:br>
              <a:rPr lang="fr-FR" b="1" dirty="0"/>
            </a:br>
            <a:endParaRPr lang="fr-FR" dirty="0"/>
          </a:p>
        </p:txBody>
      </p:sp>
      <p:sp>
        <p:nvSpPr>
          <p:cNvPr id="3" name="Espace réservé du contenu 2">
            <a:extLst>
              <a:ext uri="{FF2B5EF4-FFF2-40B4-BE49-F238E27FC236}">
                <a16:creationId xmlns:a16="http://schemas.microsoft.com/office/drawing/2014/main" id="{D6B2156C-529C-F47E-A175-5F26C54EFBE6}"/>
              </a:ext>
            </a:extLst>
          </p:cNvPr>
          <p:cNvSpPr>
            <a:spLocks noGrp="1"/>
          </p:cNvSpPr>
          <p:nvPr>
            <p:ph idx="1"/>
          </p:nvPr>
        </p:nvSpPr>
        <p:spPr/>
        <p:txBody>
          <a:bodyPr/>
          <a:lstStyle/>
          <a:p>
            <a:r>
              <a:rPr lang="fr-FR" dirty="0"/>
              <a:t>L’IA permet d’exploiter des dossiers médicaux électroniques pour repérer des tendances, améliorer la détection précoce et adapter les protocoles de dépistage.</a:t>
            </a:r>
          </a:p>
          <a:p>
            <a:r>
              <a:rPr lang="fr-FR" dirty="0"/>
              <a:t>Elle facilite l’identification de patients éligibles aux programmes de dépistage basés sur leurs antécédents médicaux.</a:t>
            </a:r>
          </a:p>
          <a:p>
            <a:endParaRPr lang="fr-FR" dirty="0"/>
          </a:p>
        </p:txBody>
      </p:sp>
    </p:spTree>
    <p:extLst>
      <p:ext uri="{BB962C8B-B14F-4D97-AF65-F5344CB8AC3E}">
        <p14:creationId xmlns:p14="http://schemas.microsoft.com/office/powerpoint/2010/main" val="252056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39940F-680C-2D51-65E4-AAFA2EA51994}"/>
              </a:ext>
            </a:extLst>
          </p:cNvPr>
          <p:cNvSpPr>
            <a:spLocks noGrp="1"/>
          </p:cNvSpPr>
          <p:nvPr>
            <p:ph type="title"/>
          </p:nvPr>
        </p:nvSpPr>
        <p:spPr/>
        <p:txBody>
          <a:bodyPr>
            <a:normAutofit fontScale="90000"/>
          </a:bodyPr>
          <a:lstStyle/>
          <a:p>
            <a:r>
              <a:rPr lang="fr-FR" b="1" dirty="0"/>
              <a:t>5. Développement de </a:t>
            </a:r>
            <a:r>
              <a:rPr lang="fr-FR" b="1" dirty="0" err="1"/>
              <a:t>chatbots</a:t>
            </a:r>
            <a:r>
              <a:rPr lang="fr-FR" b="1" dirty="0"/>
              <a:t> et d’outils d’</a:t>
            </a:r>
            <a:r>
              <a:rPr lang="fr-FR" b="1" dirty="0" err="1"/>
              <a:t>auto-diagnostic</a:t>
            </a:r>
            <a:br>
              <a:rPr lang="fr-FR" b="1" dirty="0"/>
            </a:br>
            <a:endParaRPr lang="fr-FR" dirty="0"/>
          </a:p>
        </p:txBody>
      </p:sp>
      <p:sp>
        <p:nvSpPr>
          <p:cNvPr id="3" name="Espace réservé du contenu 2">
            <a:extLst>
              <a:ext uri="{FF2B5EF4-FFF2-40B4-BE49-F238E27FC236}">
                <a16:creationId xmlns:a16="http://schemas.microsoft.com/office/drawing/2014/main" id="{F62337A2-9796-12DD-118C-6041AC7B29AE}"/>
              </a:ext>
            </a:extLst>
          </p:cNvPr>
          <p:cNvSpPr>
            <a:spLocks noGrp="1"/>
          </p:cNvSpPr>
          <p:nvPr>
            <p:ph idx="1"/>
          </p:nvPr>
        </p:nvSpPr>
        <p:spPr/>
        <p:txBody>
          <a:bodyPr/>
          <a:lstStyle/>
          <a:p>
            <a:r>
              <a:rPr lang="fr-FR" dirty="0"/>
              <a:t>Des applications et </a:t>
            </a:r>
            <a:r>
              <a:rPr lang="fr-FR" dirty="0" err="1"/>
              <a:t>chatbots</a:t>
            </a:r>
            <a:r>
              <a:rPr lang="fr-FR" dirty="0"/>
              <a:t> basés sur l’IA peuvent poser des questions aux patients sur leurs symptômes et recommander une consultation en cas de suspicion de pathologie grave.</a:t>
            </a:r>
          </a:p>
          <a:p>
            <a:r>
              <a:rPr lang="fr-FR" dirty="0"/>
              <a:t>Ces outils peuvent sensibiliser et encourager un dépistage précoce.</a:t>
            </a:r>
          </a:p>
          <a:p>
            <a:endParaRPr lang="fr-FR" dirty="0"/>
          </a:p>
        </p:txBody>
      </p:sp>
    </p:spTree>
    <p:extLst>
      <p:ext uri="{BB962C8B-B14F-4D97-AF65-F5344CB8AC3E}">
        <p14:creationId xmlns:p14="http://schemas.microsoft.com/office/powerpoint/2010/main" val="31999115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BF0349-9365-7221-F4B9-7CDEFAABDF71}"/>
              </a:ext>
            </a:extLst>
          </p:cNvPr>
          <p:cNvSpPr>
            <a:spLocks noGrp="1"/>
          </p:cNvSpPr>
          <p:nvPr>
            <p:ph type="title"/>
          </p:nvPr>
        </p:nvSpPr>
        <p:spPr/>
        <p:txBody>
          <a:bodyPr>
            <a:normAutofit fontScale="90000"/>
          </a:bodyPr>
          <a:lstStyle/>
          <a:p>
            <a:r>
              <a:rPr lang="fr-FR" b="1" dirty="0"/>
              <a:t>6. Amélioration des traitements et suivi des patients</a:t>
            </a:r>
            <a:br>
              <a:rPr lang="fr-FR" b="1" dirty="0"/>
            </a:br>
            <a:endParaRPr lang="fr-FR" dirty="0"/>
          </a:p>
        </p:txBody>
      </p:sp>
      <p:sp>
        <p:nvSpPr>
          <p:cNvPr id="3" name="Espace réservé du contenu 2">
            <a:extLst>
              <a:ext uri="{FF2B5EF4-FFF2-40B4-BE49-F238E27FC236}">
                <a16:creationId xmlns:a16="http://schemas.microsoft.com/office/drawing/2014/main" id="{54DB30EF-2B02-4B6F-E89F-B4436C19BB90}"/>
              </a:ext>
            </a:extLst>
          </p:cNvPr>
          <p:cNvSpPr>
            <a:spLocks noGrp="1"/>
          </p:cNvSpPr>
          <p:nvPr>
            <p:ph idx="1"/>
          </p:nvPr>
        </p:nvSpPr>
        <p:spPr/>
        <p:txBody>
          <a:bodyPr/>
          <a:lstStyle/>
          <a:p>
            <a:r>
              <a:rPr lang="fr-FR" dirty="0"/>
              <a:t>L’IA est utilisée pour optimiser les protocoles de traitement, notamment dans le cadre de la radiothérapie pour les cancers rectaux.</a:t>
            </a:r>
          </a:p>
          <a:p>
            <a:r>
              <a:rPr lang="fr-FR" dirty="0"/>
              <a:t>Des algorithmes peuvent aider à prédire l’efficacité des traitements et à ajuster les doses en fonction de la réponse du patient.</a:t>
            </a:r>
          </a:p>
          <a:p>
            <a:endParaRPr lang="fr-FR" dirty="0"/>
          </a:p>
        </p:txBody>
      </p:sp>
    </p:spTree>
    <p:extLst>
      <p:ext uri="{BB962C8B-B14F-4D97-AF65-F5344CB8AC3E}">
        <p14:creationId xmlns:p14="http://schemas.microsoft.com/office/powerpoint/2010/main" val="2709291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862AF2-B7DC-D3EC-BF52-1DD876A0ADE3}"/>
              </a:ext>
            </a:extLst>
          </p:cNvPr>
          <p:cNvSpPr>
            <a:spLocks noGrp="1"/>
          </p:cNvSpPr>
          <p:nvPr>
            <p:ph type="title"/>
          </p:nvPr>
        </p:nvSpPr>
        <p:spPr/>
        <p:txBody>
          <a:bodyPr/>
          <a:lstStyle/>
          <a:p>
            <a:r>
              <a:rPr lang="fr-FR" dirty="0"/>
              <a:t>En conclusion </a:t>
            </a:r>
          </a:p>
        </p:txBody>
      </p:sp>
      <p:sp>
        <p:nvSpPr>
          <p:cNvPr id="3" name="Espace réservé du contenu 2">
            <a:extLst>
              <a:ext uri="{FF2B5EF4-FFF2-40B4-BE49-F238E27FC236}">
                <a16:creationId xmlns:a16="http://schemas.microsoft.com/office/drawing/2014/main" id="{6A1564E3-945E-08B7-F36C-01A68E170026}"/>
              </a:ext>
            </a:extLst>
          </p:cNvPr>
          <p:cNvSpPr>
            <a:spLocks noGrp="1"/>
          </p:cNvSpPr>
          <p:nvPr>
            <p:ph idx="1"/>
          </p:nvPr>
        </p:nvSpPr>
        <p:spPr/>
        <p:txBody>
          <a:bodyPr/>
          <a:lstStyle/>
          <a:p>
            <a:r>
              <a:rPr lang="fr-FR" dirty="0"/>
              <a:t>l’IA améliore considérablement le dépistage des maladies recto-anales en rendant les diagnostics plus précis, en facilitant l’analyse des images et en optimisant la prise en charge des patients. Cependant, elle reste un outil d’assistance aux professionnels de santé et ne remplace pas leur expertise clinique.</a:t>
            </a:r>
          </a:p>
        </p:txBody>
      </p:sp>
    </p:spTree>
    <p:extLst>
      <p:ext uri="{BB962C8B-B14F-4D97-AF65-F5344CB8AC3E}">
        <p14:creationId xmlns:p14="http://schemas.microsoft.com/office/powerpoint/2010/main" val="3490294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68EA40-2B64-6208-31E9-87EF1F64B38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96B5105-4605-1040-EB96-64DD3775012E}"/>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26145187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387</Words>
  <Application>Microsoft Macintosh PowerPoint</Application>
  <PresentationFormat>Grand écran</PresentationFormat>
  <Paragraphs>24</Paragraphs>
  <Slides>9</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Calibri</vt:lpstr>
      <vt:lpstr>Calibri Light</vt:lpstr>
      <vt:lpstr>Thème Office</vt:lpstr>
      <vt:lpstr>IA &amp; dépistage des maladies recto-annales</vt:lpstr>
      <vt:lpstr>1. Analyse d’images médicales </vt:lpstr>
      <vt:lpstr>2. Assistance au diagnostic </vt:lpstr>
      <vt:lpstr>3. Prédiction du risque et personnalisation des soins </vt:lpstr>
      <vt:lpstr>4. Analyse de données médicales et dossiers patients </vt:lpstr>
      <vt:lpstr>5. Développement de chatbots et d’outils d’auto-diagnostic </vt:lpstr>
      <vt:lpstr>6. Amélioration des traitements et suivi des patients </vt:lpstr>
      <vt:lpstr>En conclusion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 &amp; dépistage des maladies recto-annales</dc:title>
  <dc:creator>david lechaux</dc:creator>
  <cp:lastModifiedBy>david lechaux</cp:lastModifiedBy>
  <cp:revision>1</cp:revision>
  <dcterms:created xsi:type="dcterms:W3CDTF">2025-03-10T22:04:34Z</dcterms:created>
  <dcterms:modified xsi:type="dcterms:W3CDTF">2025-03-10T22:23:28Z</dcterms:modified>
</cp:coreProperties>
</file>